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19"/>
  </p:notesMasterIdLst>
  <p:sldIdLst>
    <p:sldId id="339" r:id="rId2"/>
    <p:sldId id="382" r:id="rId3"/>
    <p:sldId id="383" r:id="rId4"/>
    <p:sldId id="384" r:id="rId5"/>
    <p:sldId id="385" r:id="rId6"/>
    <p:sldId id="386" r:id="rId7"/>
    <p:sldId id="387" r:id="rId8"/>
    <p:sldId id="388" r:id="rId9"/>
    <p:sldId id="389" r:id="rId10"/>
    <p:sldId id="390" r:id="rId11"/>
    <p:sldId id="391" r:id="rId12"/>
    <p:sldId id="356" r:id="rId13"/>
    <p:sldId id="357" r:id="rId14"/>
    <p:sldId id="358" r:id="rId15"/>
    <p:sldId id="359" r:id="rId16"/>
    <p:sldId id="360" r:id="rId17"/>
    <p:sldId id="36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 User" initials="CU"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6D5AB"/>
    <a:srgbClr val="EA0000"/>
    <a:srgbClr val="77933C"/>
    <a:srgbClr val="FF3300"/>
    <a:srgbClr val="FF0000"/>
    <a:srgbClr val="CC0000"/>
    <a:srgbClr val="73BEF1"/>
    <a:srgbClr val="1376B9"/>
    <a:srgbClr val="1312B9"/>
    <a:srgbClr val="4F81B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2" autoAdjust="0"/>
    <p:restoredTop sz="94686" autoAdjust="0"/>
  </p:normalViewPr>
  <p:slideViewPr>
    <p:cSldViewPr>
      <p:cViewPr varScale="1">
        <p:scale>
          <a:sx n="85" d="100"/>
          <a:sy n="85" d="100"/>
        </p:scale>
        <p:origin x="-2021" y="-77"/>
      </p:cViewPr>
      <p:guideLst>
        <p:guide orient="horz" pos="2160"/>
        <p:guide pos="2880"/>
      </p:guideLst>
    </p:cSldViewPr>
  </p:slideViewPr>
  <p:outlineViewPr>
    <p:cViewPr>
      <p:scale>
        <a:sx n="33" d="100"/>
        <a:sy n="33" d="100"/>
      </p:scale>
      <p:origin x="0" y="7368"/>
    </p:cViewPr>
  </p:outlineViewPr>
  <p:notesTextViewPr>
    <p:cViewPr>
      <p:scale>
        <a:sx n="100" d="100"/>
        <a:sy n="100" d="100"/>
      </p:scale>
      <p:origin x="0" y="0"/>
    </p:cViewPr>
  </p:notesTextViewPr>
  <p:sorterViewPr>
    <p:cViewPr>
      <p:scale>
        <a:sx n="90" d="100"/>
        <a:sy n="9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B02248-3E8E-4013-A492-EE2D20E1DA6B}" type="datetimeFigureOut">
              <a:rPr lang="en-US" smtClean="0"/>
              <a:pPr/>
              <a:t>12/21/2012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4F03EE-1FBA-4CD6-A9B1-250AC4FFD3B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5"/>
            <a:ext cx="75438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962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24400" y="1600200"/>
            <a:ext cx="3962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396239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1" y="2174875"/>
            <a:ext cx="396239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724400" y="1535113"/>
            <a:ext cx="39624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724400" y="2174875"/>
            <a:ext cx="39624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lstStyle/>
          <a:p>
            <a:r>
              <a:rPr lang="en-US" dirty="0" smtClean="0"/>
              <a:t>Click to edit Master title style</a:t>
            </a:r>
            <a:endParaRPr lang="en-US" dirty="0"/>
          </a:p>
        </p:txBody>
      </p:sp>
      <p:sp>
        <p:nvSpPr>
          <p:cNvPr id="5" name="Slide Number Placeholder 4"/>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82880"/>
            <a:ext cx="7772400" cy="11430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Wave 6"/>
          <p:cNvSpPr/>
          <p:nvPr/>
        </p:nvSpPr>
        <p:spPr>
          <a:xfrm>
            <a:off x="0" y="6400800"/>
            <a:ext cx="9144000" cy="457200"/>
          </a:xfrm>
          <a:prstGeom prst="wav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 name="Rectangle 7"/>
          <p:cNvSpPr/>
          <p:nvPr/>
        </p:nvSpPr>
        <p:spPr>
          <a:xfrm>
            <a:off x="0" y="6583680"/>
            <a:ext cx="9144000" cy="2743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accent1"/>
                </a:solidFill>
              </a:rPr>
              <a:t>© 2014 Cengage Learning. All Rights Reserved.</a:t>
            </a:r>
            <a:endParaRPr lang="en-US" sz="1000" dirty="0">
              <a:solidFill>
                <a:schemeClr val="accent1"/>
              </a:solidFill>
            </a:endParaRPr>
          </a:p>
        </p:txBody>
      </p:sp>
      <p:sp>
        <p:nvSpPr>
          <p:cNvPr id="6" name="Slide Number Placeholder 5"/>
          <p:cNvSpPr>
            <a:spLocks noGrp="1"/>
          </p:cNvSpPr>
          <p:nvPr>
            <p:ph type="sldNum" sz="quarter" idx="4"/>
          </p:nvPr>
        </p:nvSpPr>
        <p:spPr>
          <a:xfrm>
            <a:off x="7132320" y="6583680"/>
            <a:ext cx="1828800" cy="274320"/>
          </a:xfrm>
          <a:prstGeom prst="rect">
            <a:avLst/>
          </a:prstGeom>
          <a:solidFill>
            <a:schemeClr val="tx1"/>
          </a:solidFill>
        </p:spPr>
        <p:txBody>
          <a:bodyPr vert="horz" lIns="91440" tIns="45720" rIns="91440" bIns="45720" rtlCol="0" anchor="ctr"/>
          <a:lstStyle>
            <a:lvl1pPr algn="r">
              <a:defRPr sz="1200">
                <a:solidFill>
                  <a:schemeClr val="bg1"/>
                </a:solidFill>
              </a:defRPr>
            </a:lvl1pPr>
          </a:lstStyle>
          <a:p>
            <a:r>
              <a:rPr lang="en-US" dirty="0" smtClean="0"/>
              <a:t>SLIDE </a:t>
            </a:r>
            <a:fld id="{FCD2455E-EC1D-45EA-B6B2-90AB88848CFD}" type="slidenum">
              <a:rPr lang="en-US" smtClean="0"/>
              <a:pPr/>
              <a:t>‹#›</a:t>
            </a:fld>
            <a:endParaRPr lang="en-US" dirty="0"/>
          </a:p>
        </p:txBody>
      </p:sp>
      <p:cxnSp>
        <p:nvCxnSpPr>
          <p:cNvPr id="12" name="Straight Connector 11"/>
          <p:cNvCxnSpPr/>
          <p:nvPr/>
        </p:nvCxnSpPr>
        <p:spPr>
          <a:xfrm>
            <a:off x="0" y="1325880"/>
            <a:ext cx="8686800" cy="0"/>
          </a:xfrm>
          <a:prstGeom prst="line">
            <a:avLst/>
          </a:prstGeom>
          <a:ln w="38100">
            <a:solidFill>
              <a:srgbClr val="AAD24B"/>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transition>
    <p:wipe dir="r"/>
  </p:transition>
  <p:hf hdr="0" ftr="0" dt="0"/>
  <p:txStyles>
    <p:titleStyle>
      <a:lvl1pPr algn="l"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Clr>
          <a:srgbClr val="FF0000"/>
        </a:buClr>
        <a:buFont typeface="Calibri" pitchFamily="34" charset="0"/>
        <a:buChar char="●"/>
        <a:defRPr lang="en-US" sz="3200" kern="1200" dirty="0" smtClean="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Calibri"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tx1"/>
        </a:buClr>
        <a:buFont typeface="Calibri"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tx1"/>
        </a:buClr>
        <a:buFont typeface="Calibri"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tx1"/>
        </a:buClr>
        <a:buFont typeface="Calibri"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600200"/>
            <a:ext cx="914400" cy="5257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smtClean="0"/>
              <a:t>Learning Objectives</a:t>
            </a:r>
            <a:endParaRPr lang="en-US" sz="2800" dirty="0"/>
          </a:p>
        </p:txBody>
      </p:sp>
      <p:sp>
        <p:nvSpPr>
          <p:cNvPr id="7" name="Wave 6"/>
          <p:cNvSpPr/>
          <p:nvPr/>
        </p:nvSpPr>
        <p:spPr>
          <a:xfrm>
            <a:off x="0" y="6400800"/>
            <a:ext cx="9144000" cy="457200"/>
          </a:xfrm>
          <a:prstGeom prst="wav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 name="Rectangle 7"/>
          <p:cNvSpPr/>
          <p:nvPr/>
        </p:nvSpPr>
        <p:spPr>
          <a:xfrm>
            <a:off x="0" y="6583680"/>
            <a:ext cx="9144000" cy="2743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accent1"/>
                </a:solidFill>
              </a:rPr>
              <a:t>© 2014 Cengage Learning. All Rights Reserved.</a:t>
            </a:r>
            <a:endParaRPr lang="en-US" sz="1000" dirty="0">
              <a:solidFill>
                <a:schemeClr val="accent1"/>
              </a:solidFill>
            </a:endParaRPr>
          </a:p>
        </p:txBody>
      </p:sp>
      <p:sp>
        <p:nvSpPr>
          <p:cNvPr id="9" name="TextBox 8"/>
          <p:cNvSpPr txBox="1"/>
          <p:nvPr/>
        </p:nvSpPr>
        <p:spPr>
          <a:xfrm>
            <a:off x="1828801" y="2514600"/>
            <a:ext cx="6400800" cy="2400657"/>
          </a:xfrm>
          <a:prstGeom prst="rect">
            <a:avLst/>
          </a:prstGeom>
          <a:noFill/>
        </p:spPr>
        <p:txBody>
          <a:bodyPr wrap="square" rtlCol="0">
            <a:spAutoFit/>
          </a:bodyPr>
          <a:lstStyle/>
          <a:p>
            <a:pPr marL="685800" indent="-685800">
              <a:spcAft>
                <a:spcPts val="1200"/>
              </a:spcAft>
            </a:pPr>
            <a:r>
              <a:rPr lang="en-US" sz="2400" b="1" dirty="0" smtClean="0"/>
              <a:t>LO</a:t>
            </a:r>
            <a:r>
              <a:rPr lang="en-US" sz="2400" b="1" dirty="0" smtClean="0">
                <a:solidFill>
                  <a:srgbClr val="FF0000"/>
                </a:solidFill>
              </a:rPr>
              <a:t>8 	</a:t>
            </a:r>
            <a:r>
              <a:rPr lang="en-US" sz="2400" dirty="0" smtClean="0"/>
              <a:t>Record cash payments using a cash payments journal.</a:t>
            </a:r>
          </a:p>
          <a:p>
            <a:pPr marL="685800" indent="-685800">
              <a:spcAft>
                <a:spcPts val="1200"/>
              </a:spcAft>
            </a:pPr>
            <a:r>
              <a:rPr lang="en-US" sz="2400" b="1" dirty="0" smtClean="0"/>
              <a:t>LO</a:t>
            </a:r>
            <a:r>
              <a:rPr lang="en-US" sz="2400" b="1" dirty="0" smtClean="0">
                <a:solidFill>
                  <a:srgbClr val="FF0000"/>
                </a:solidFill>
              </a:rPr>
              <a:t>9</a:t>
            </a:r>
            <a:r>
              <a:rPr lang="en-US" sz="2400" b="1" dirty="0" smtClean="0"/>
              <a:t> 	</a:t>
            </a:r>
            <a:r>
              <a:rPr lang="en-US" sz="2400" dirty="0" smtClean="0"/>
              <a:t>Record replenishment of a petty cash fund.</a:t>
            </a:r>
          </a:p>
          <a:p>
            <a:pPr marL="685800" indent="-685800">
              <a:spcAft>
                <a:spcPts val="1200"/>
              </a:spcAft>
            </a:pPr>
            <a:endParaRPr lang="en-US" sz="2400" b="1" dirty="0" smtClean="0"/>
          </a:p>
          <a:p>
            <a:pPr marL="685800" indent="-685800">
              <a:spcAft>
                <a:spcPts val="1200"/>
              </a:spcAft>
            </a:pPr>
            <a:endParaRPr lang="en-US" sz="2400" b="1" dirty="0" smtClean="0"/>
          </a:p>
        </p:txBody>
      </p:sp>
      <p:pic>
        <p:nvPicPr>
          <p:cNvPr id="25602" name="Picture 2"/>
          <p:cNvPicPr>
            <a:picLocks noChangeAspect="1" noChangeArrowheads="1"/>
          </p:cNvPicPr>
          <p:nvPr/>
        </p:nvPicPr>
        <p:blipFill>
          <a:blip r:embed="rId2" cstate="print"/>
          <a:srcRect r="703" b="291"/>
          <a:stretch>
            <a:fillRect/>
          </a:stretch>
        </p:blipFill>
        <p:spPr bwMode="auto">
          <a:xfrm>
            <a:off x="0" y="1"/>
            <a:ext cx="9144000" cy="221614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Cash Payments on Account without Purchases Discounts</a:t>
            </a:r>
            <a:endParaRPr lang="en-US" dirty="0"/>
          </a:p>
        </p:txBody>
      </p:sp>
      <p:sp>
        <p:nvSpPr>
          <p:cNvPr id="3" name="Slide Number Placeholder 2"/>
          <p:cNvSpPr>
            <a:spLocks noGrp="1"/>
          </p:cNvSpPr>
          <p:nvPr>
            <p:ph type="sldNum" sz="quarter" idx="12"/>
          </p:nvPr>
        </p:nvSpPr>
        <p:spPr/>
        <p:txBody>
          <a:bodyPr/>
          <a:lstStyle/>
          <a:p>
            <a:r>
              <a:rPr lang="en-US" smtClean="0"/>
              <a:t>SLIDE </a:t>
            </a:r>
            <a:fld id="{FCD2455E-EC1D-45EA-B6B2-90AB88848CFD}" type="slidenum">
              <a:rPr lang="en-US" smtClean="0"/>
              <a:pPr/>
              <a:t>10</a:t>
            </a:fld>
            <a:endParaRPr lang="en-US" dirty="0"/>
          </a:p>
        </p:txBody>
      </p:sp>
      <p:pic>
        <p:nvPicPr>
          <p:cNvPr id="8" name="Picture 7" descr="C21-SE-MC-009-Page264.jpg"/>
          <p:cNvPicPr>
            <a:picLocks noChangeAspect="1"/>
          </p:cNvPicPr>
          <p:nvPr/>
        </p:nvPicPr>
        <p:blipFill>
          <a:blip r:embed="rId2" cstate="print"/>
          <a:stretch>
            <a:fillRect/>
          </a:stretch>
        </p:blipFill>
        <p:spPr>
          <a:xfrm>
            <a:off x="457200" y="3429000"/>
            <a:ext cx="8229600" cy="1615994"/>
          </a:xfrm>
          <a:prstGeom prst="rect">
            <a:avLst/>
          </a:prstGeom>
        </p:spPr>
      </p:pic>
      <p:sp>
        <p:nvSpPr>
          <p:cNvPr id="9" name="TextBox 8"/>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grpSp>
        <p:nvGrpSpPr>
          <p:cNvPr id="10" name="Group 9"/>
          <p:cNvGrpSpPr/>
          <p:nvPr/>
        </p:nvGrpSpPr>
        <p:grpSpPr>
          <a:xfrm>
            <a:off x="7879080" y="0"/>
            <a:ext cx="1188720" cy="381000"/>
            <a:chOff x="7879080" y="0"/>
            <a:chExt cx="1188720" cy="381000"/>
          </a:xfrm>
        </p:grpSpPr>
        <p:sp>
          <p:nvSpPr>
            <p:cNvPr id="11" name="Flowchart: Delay 10"/>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2" name="TextBox 11"/>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grpSp>
        <p:nvGrpSpPr>
          <p:cNvPr id="13" name="Group 12"/>
          <p:cNvGrpSpPr/>
          <p:nvPr/>
        </p:nvGrpSpPr>
        <p:grpSpPr>
          <a:xfrm>
            <a:off x="5334000" y="1447800"/>
            <a:ext cx="2928136" cy="718066"/>
            <a:chOff x="5755849" y="1676400"/>
            <a:chExt cx="2928136" cy="718066"/>
          </a:xfrm>
        </p:grpSpPr>
        <p:grpSp>
          <p:nvGrpSpPr>
            <p:cNvPr id="14" name="Group 53"/>
            <p:cNvGrpSpPr/>
            <p:nvPr/>
          </p:nvGrpSpPr>
          <p:grpSpPr>
            <a:xfrm>
              <a:off x="5755849" y="1676400"/>
              <a:ext cx="2928136" cy="718066"/>
              <a:chOff x="5755849" y="1676400"/>
              <a:chExt cx="2928136" cy="718066"/>
            </a:xfrm>
          </p:grpSpPr>
          <p:sp>
            <p:nvSpPr>
              <p:cNvPr id="16" name="Rectangle 15"/>
              <p:cNvSpPr/>
              <p:nvPr/>
            </p:nvSpPr>
            <p:spPr>
              <a:xfrm>
                <a:off x="5812716" y="1676400"/>
                <a:ext cx="2871269" cy="369332"/>
              </a:xfrm>
              <a:prstGeom prst="rect">
                <a:avLst/>
              </a:prstGeom>
            </p:spPr>
            <p:txBody>
              <a:bodyPr wrap="square">
                <a:spAutoFit/>
              </a:bodyPr>
              <a:lstStyle/>
              <a:p>
                <a:pPr algn="ctr"/>
                <a:r>
                  <a:rPr lang="en-US" dirty="0" smtClean="0"/>
                  <a:t>Accounts Payable</a:t>
                </a:r>
              </a:p>
            </p:txBody>
          </p:sp>
          <p:cxnSp>
            <p:nvCxnSpPr>
              <p:cNvPr id="17" name="Straight Connector 16"/>
              <p:cNvCxnSpPr/>
              <p:nvPr/>
            </p:nvCxnSpPr>
            <p:spPr>
              <a:xfrm flipH="1">
                <a:off x="5755849" y="2028706"/>
                <a:ext cx="274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7127449" y="2028706"/>
                <a:ext cx="0" cy="3657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Rectangle 14"/>
            <p:cNvSpPr/>
            <p:nvPr/>
          </p:nvSpPr>
          <p:spPr>
            <a:xfrm>
              <a:off x="5862989" y="2025134"/>
              <a:ext cx="1264460" cy="369332"/>
            </a:xfrm>
            <a:prstGeom prst="rect">
              <a:avLst/>
            </a:prstGeom>
          </p:spPr>
          <p:txBody>
            <a:bodyPr wrap="square">
              <a:spAutoFit/>
            </a:bodyPr>
            <a:lstStyle/>
            <a:p>
              <a:pPr algn="r"/>
              <a:r>
                <a:rPr lang="en-US" dirty="0" smtClean="0"/>
                <a:t>2,512.00</a:t>
              </a:r>
            </a:p>
          </p:txBody>
        </p:sp>
      </p:grpSp>
      <p:grpSp>
        <p:nvGrpSpPr>
          <p:cNvPr id="19" name="Group 18"/>
          <p:cNvGrpSpPr/>
          <p:nvPr/>
        </p:nvGrpSpPr>
        <p:grpSpPr>
          <a:xfrm>
            <a:off x="5331185" y="2286000"/>
            <a:ext cx="2871269" cy="718066"/>
            <a:chOff x="5753034" y="2667000"/>
            <a:chExt cx="2871269" cy="718066"/>
          </a:xfrm>
        </p:grpSpPr>
        <p:grpSp>
          <p:nvGrpSpPr>
            <p:cNvPr id="20" name="Group 55"/>
            <p:cNvGrpSpPr/>
            <p:nvPr/>
          </p:nvGrpSpPr>
          <p:grpSpPr>
            <a:xfrm>
              <a:off x="5753034" y="2667000"/>
              <a:ext cx="2871269" cy="718066"/>
              <a:chOff x="5753034" y="2667000"/>
              <a:chExt cx="2871269" cy="718066"/>
            </a:xfrm>
          </p:grpSpPr>
          <p:sp>
            <p:nvSpPr>
              <p:cNvPr id="22" name="Rectangle 21"/>
              <p:cNvSpPr/>
              <p:nvPr/>
            </p:nvSpPr>
            <p:spPr>
              <a:xfrm>
                <a:off x="5753034" y="2667000"/>
                <a:ext cx="2871269" cy="369332"/>
              </a:xfrm>
              <a:prstGeom prst="rect">
                <a:avLst/>
              </a:prstGeom>
            </p:spPr>
            <p:txBody>
              <a:bodyPr wrap="square">
                <a:spAutoFit/>
              </a:bodyPr>
              <a:lstStyle/>
              <a:p>
                <a:pPr algn="ctr"/>
                <a:r>
                  <a:rPr lang="en-US" dirty="0" smtClean="0"/>
                  <a:t>Cash</a:t>
                </a:r>
              </a:p>
            </p:txBody>
          </p:sp>
          <p:cxnSp>
            <p:nvCxnSpPr>
              <p:cNvPr id="23" name="Straight Connector 22"/>
              <p:cNvCxnSpPr/>
              <p:nvPr/>
            </p:nvCxnSpPr>
            <p:spPr>
              <a:xfrm flipH="1">
                <a:off x="5755849" y="3019306"/>
                <a:ext cx="274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127449" y="3019306"/>
                <a:ext cx="0" cy="3657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Rectangle 20"/>
            <p:cNvSpPr/>
            <p:nvPr/>
          </p:nvSpPr>
          <p:spPr>
            <a:xfrm>
              <a:off x="7356049" y="3019306"/>
              <a:ext cx="1264460" cy="365760"/>
            </a:xfrm>
            <a:prstGeom prst="rect">
              <a:avLst/>
            </a:prstGeom>
          </p:spPr>
          <p:txBody>
            <a:bodyPr wrap="square">
              <a:spAutoFit/>
            </a:bodyPr>
            <a:lstStyle/>
            <a:p>
              <a:pPr algn="r"/>
              <a:r>
                <a:rPr lang="en-US" dirty="0" smtClean="0"/>
                <a:t>2,512.00</a:t>
              </a:r>
            </a:p>
          </p:txBody>
        </p:sp>
      </p:grpSp>
      <p:sp>
        <p:nvSpPr>
          <p:cNvPr id="25" name="Down Arrow 24"/>
          <p:cNvSpPr/>
          <p:nvPr/>
        </p:nvSpPr>
        <p:spPr>
          <a:xfrm>
            <a:off x="6740951" y="2667000"/>
            <a:ext cx="365760" cy="365760"/>
          </a:xfrm>
          <a:prstGeom prst="down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26" name="Up Arrow 25"/>
          <p:cNvSpPr/>
          <p:nvPr/>
        </p:nvSpPr>
        <p:spPr>
          <a:xfrm flipV="1">
            <a:off x="5384591" y="1828800"/>
            <a:ext cx="365760" cy="365760"/>
          </a:xfrm>
          <a:prstGeom prst="up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grpSp>
        <p:nvGrpSpPr>
          <p:cNvPr id="27" name="Group 26"/>
          <p:cNvGrpSpPr/>
          <p:nvPr/>
        </p:nvGrpSpPr>
        <p:grpSpPr>
          <a:xfrm>
            <a:off x="1828800" y="4648200"/>
            <a:ext cx="2133600" cy="1419999"/>
            <a:chOff x="1066800" y="2045732"/>
            <a:chExt cx="2133600" cy="1419999"/>
          </a:xfrm>
        </p:grpSpPr>
        <p:cxnSp>
          <p:nvCxnSpPr>
            <p:cNvPr id="28" name="Straight Arrow Connector 27"/>
            <p:cNvCxnSpPr/>
            <p:nvPr/>
          </p:nvCxnSpPr>
          <p:spPr>
            <a:xfrm flipV="1">
              <a:off x="1249680" y="2045732"/>
              <a:ext cx="1264920" cy="954644"/>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3</a:t>
              </a:r>
            </a:p>
          </p:txBody>
        </p:sp>
        <p:sp>
          <p:nvSpPr>
            <p:cNvPr id="30" name="TextBox 29"/>
            <p:cNvSpPr txBox="1"/>
            <p:nvPr/>
          </p:nvSpPr>
          <p:spPr>
            <a:xfrm>
              <a:off x="1447800" y="2819400"/>
              <a:ext cx="1752600" cy="646331"/>
            </a:xfrm>
            <a:prstGeom prst="rect">
              <a:avLst/>
            </a:prstGeom>
            <a:noFill/>
          </p:spPr>
          <p:txBody>
            <a:bodyPr wrap="square" rtlCol="0">
              <a:spAutoFit/>
            </a:bodyPr>
            <a:lstStyle/>
            <a:p>
              <a:r>
                <a:rPr lang="en-US" dirty="0" smtClean="0">
                  <a:solidFill>
                    <a:srgbClr val="0070C0"/>
                  </a:solidFill>
                </a:rPr>
                <a:t>Check </a:t>
              </a:r>
              <a:br>
                <a:rPr lang="en-US" dirty="0" smtClean="0">
                  <a:solidFill>
                    <a:srgbClr val="0070C0"/>
                  </a:solidFill>
                </a:rPr>
              </a:br>
              <a:r>
                <a:rPr lang="en-US" dirty="0" smtClean="0">
                  <a:solidFill>
                    <a:srgbClr val="0070C0"/>
                  </a:solidFill>
                </a:rPr>
                <a:t>Number</a:t>
              </a:r>
              <a:endParaRPr lang="en-US" dirty="0">
                <a:solidFill>
                  <a:srgbClr val="0070C0"/>
                </a:solidFill>
              </a:endParaRPr>
            </a:p>
          </p:txBody>
        </p:sp>
      </p:grpSp>
      <p:grpSp>
        <p:nvGrpSpPr>
          <p:cNvPr id="31" name="Group 30"/>
          <p:cNvGrpSpPr/>
          <p:nvPr/>
        </p:nvGrpSpPr>
        <p:grpSpPr>
          <a:xfrm>
            <a:off x="381000" y="4648200"/>
            <a:ext cx="949534" cy="1143000"/>
            <a:chOff x="1066800" y="2286000"/>
            <a:chExt cx="949534" cy="1143000"/>
          </a:xfrm>
        </p:grpSpPr>
        <p:cxnSp>
          <p:nvCxnSpPr>
            <p:cNvPr id="32" name="Straight Arrow Connector 31"/>
            <p:cNvCxnSpPr/>
            <p:nvPr/>
          </p:nvCxnSpPr>
          <p:spPr>
            <a:xfrm flipV="1">
              <a:off x="1219200" y="2286000"/>
              <a:ext cx="533400" cy="9906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Rectangle 7"/>
            <p:cNvSpPr>
              <a:spLocks noChangeArrowheads="1"/>
            </p:cNvSpPr>
            <p:nvPr/>
          </p:nvSpPr>
          <p:spPr bwMode="auto">
            <a:xfrm>
              <a:off x="1066800" y="3059668"/>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1</a:t>
              </a:r>
            </a:p>
          </p:txBody>
        </p:sp>
        <p:sp>
          <p:nvSpPr>
            <p:cNvPr id="34" name="TextBox 33"/>
            <p:cNvSpPr txBox="1"/>
            <p:nvPr/>
          </p:nvSpPr>
          <p:spPr>
            <a:xfrm>
              <a:off x="1390650" y="3059668"/>
              <a:ext cx="625684" cy="369332"/>
            </a:xfrm>
            <a:prstGeom prst="rect">
              <a:avLst/>
            </a:prstGeom>
            <a:noFill/>
          </p:spPr>
          <p:txBody>
            <a:bodyPr wrap="none" rtlCol="0">
              <a:spAutoFit/>
            </a:bodyPr>
            <a:lstStyle/>
            <a:p>
              <a:r>
                <a:rPr lang="en-US" dirty="0" smtClean="0">
                  <a:solidFill>
                    <a:srgbClr val="0070C0"/>
                  </a:solidFill>
                </a:rPr>
                <a:t>Date</a:t>
              </a:r>
              <a:endParaRPr lang="en-US" dirty="0">
                <a:solidFill>
                  <a:srgbClr val="0070C0"/>
                </a:solidFill>
              </a:endParaRPr>
            </a:p>
          </p:txBody>
        </p:sp>
      </p:grpSp>
      <p:grpSp>
        <p:nvGrpSpPr>
          <p:cNvPr id="35" name="Group 34"/>
          <p:cNvGrpSpPr/>
          <p:nvPr/>
        </p:nvGrpSpPr>
        <p:grpSpPr>
          <a:xfrm>
            <a:off x="6096000" y="4648200"/>
            <a:ext cx="2057400" cy="1419999"/>
            <a:chOff x="-533400" y="2045732"/>
            <a:chExt cx="2057400" cy="1419999"/>
          </a:xfrm>
        </p:grpSpPr>
        <p:cxnSp>
          <p:nvCxnSpPr>
            <p:cNvPr id="36" name="Straight Arrow Connector 35"/>
            <p:cNvCxnSpPr/>
            <p:nvPr/>
          </p:nvCxnSpPr>
          <p:spPr>
            <a:xfrm flipV="1">
              <a:off x="1249680" y="2045732"/>
              <a:ext cx="274320" cy="92606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5</a:t>
              </a:r>
            </a:p>
          </p:txBody>
        </p:sp>
        <p:sp>
          <p:nvSpPr>
            <p:cNvPr id="38" name="TextBox 37"/>
            <p:cNvSpPr txBox="1"/>
            <p:nvPr/>
          </p:nvSpPr>
          <p:spPr>
            <a:xfrm>
              <a:off x="-533400" y="2819400"/>
              <a:ext cx="1752600" cy="646331"/>
            </a:xfrm>
            <a:prstGeom prst="rect">
              <a:avLst/>
            </a:prstGeom>
            <a:noFill/>
          </p:spPr>
          <p:txBody>
            <a:bodyPr wrap="square" rtlCol="0">
              <a:spAutoFit/>
            </a:bodyPr>
            <a:lstStyle/>
            <a:p>
              <a:r>
                <a:rPr lang="en-US" dirty="0" smtClean="0">
                  <a:solidFill>
                    <a:srgbClr val="0070C0"/>
                  </a:solidFill>
                </a:rPr>
                <a:t>Total Purchase Invoice Amount</a:t>
              </a:r>
              <a:endParaRPr lang="en-US" dirty="0">
                <a:solidFill>
                  <a:srgbClr val="0070C0"/>
                </a:solidFill>
              </a:endParaRPr>
            </a:p>
          </p:txBody>
        </p:sp>
      </p:grpSp>
      <p:grpSp>
        <p:nvGrpSpPr>
          <p:cNvPr id="39" name="Group 38"/>
          <p:cNvGrpSpPr/>
          <p:nvPr/>
        </p:nvGrpSpPr>
        <p:grpSpPr>
          <a:xfrm>
            <a:off x="3581400" y="4648200"/>
            <a:ext cx="2514600" cy="1417856"/>
            <a:chOff x="-533400" y="2047875"/>
            <a:chExt cx="2514600" cy="1417856"/>
          </a:xfrm>
        </p:grpSpPr>
        <p:cxnSp>
          <p:nvCxnSpPr>
            <p:cNvPr id="40" name="Straight Arrow Connector 39"/>
            <p:cNvCxnSpPr/>
            <p:nvPr/>
          </p:nvCxnSpPr>
          <p:spPr>
            <a:xfrm flipV="1">
              <a:off x="1249680" y="2047875"/>
              <a:ext cx="731520" cy="923926"/>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4</a:t>
              </a:r>
            </a:p>
          </p:txBody>
        </p:sp>
        <p:sp>
          <p:nvSpPr>
            <p:cNvPr id="42" name="TextBox 41"/>
            <p:cNvSpPr txBox="1"/>
            <p:nvPr/>
          </p:nvSpPr>
          <p:spPr>
            <a:xfrm>
              <a:off x="-533400" y="2819400"/>
              <a:ext cx="2209800" cy="646331"/>
            </a:xfrm>
            <a:prstGeom prst="rect">
              <a:avLst/>
            </a:prstGeom>
            <a:noFill/>
          </p:spPr>
          <p:txBody>
            <a:bodyPr wrap="square" rtlCol="0">
              <a:spAutoFit/>
            </a:bodyPr>
            <a:lstStyle/>
            <a:p>
              <a:r>
                <a:rPr lang="en-US" dirty="0" smtClean="0">
                  <a:solidFill>
                    <a:srgbClr val="0070C0"/>
                  </a:solidFill>
                </a:rPr>
                <a:t>Total  Purchase</a:t>
              </a:r>
              <a:br>
                <a:rPr lang="en-US" dirty="0" smtClean="0">
                  <a:solidFill>
                    <a:srgbClr val="0070C0"/>
                  </a:solidFill>
                </a:rPr>
              </a:br>
              <a:r>
                <a:rPr lang="en-US" dirty="0" smtClean="0">
                  <a:solidFill>
                    <a:srgbClr val="0070C0"/>
                  </a:solidFill>
                </a:rPr>
                <a:t>Invoice Account</a:t>
              </a:r>
              <a:endParaRPr lang="en-US" dirty="0">
                <a:solidFill>
                  <a:srgbClr val="0070C0"/>
                </a:solidFill>
              </a:endParaRPr>
            </a:p>
          </p:txBody>
        </p:sp>
      </p:grpSp>
      <p:grpSp>
        <p:nvGrpSpPr>
          <p:cNvPr id="43" name="Group 42"/>
          <p:cNvGrpSpPr/>
          <p:nvPr/>
        </p:nvGrpSpPr>
        <p:grpSpPr>
          <a:xfrm>
            <a:off x="1066800" y="3076575"/>
            <a:ext cx="2470785" cy="1419225"/>
            <a:chOff x="729615" y="2514600"/>
            <a:chExt cx="2470785" cy="1419225"/>
          </a:xfrm>
        </p:grpSpPr>
        <p:cxnSp>
          <p:nvCxnSpPr>
            <p:cNvPr id="44" name="Straight Arrow Connector 43"/>
            <p:cNvCxnSpPr/>
            <p:nvPr/>
          </p:nvCxnSpPr>
          <p:spPr>
            <a:xfrm>
              <a:off x="914400" y="2668905"/>
              <a:ext cx="272415" cy="126492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5" name="Rectangle 7"/>
            <p:cNvSpPr>
              <a:spLocks noChangeArrowheads="1"/>
            </p:cNvSpPr>
            <p:nvPr/>
          </p:nvSpPr>
          <p:spPr bwMode="auto">
            <a:xfrm>
              <a:off x="729615" y="2514600"/>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2</a:t>
              </a:r>
            </a:p>
          </p:txBody>
        </p:sp>
        <p:sp>
          <p:nvSpPr>
            <p:cNvPr id="46" name="TextBox 45"/>
            <p:cNvSpPr txBox="1"/>
            <p:nvPr/>
          </p:nvSpPr>
          <p:spPr>
            <a:xfrm>
              <a:off x="1066800" y="2514600"/>
              <a:ext cx="2133600" cy="369332"/>
            </a:xfrm>
            <a:prstGeom prst="rect">
              <a:avLst/>
            </a:prstGeom>
            <a:noFill/>
          </p:spPr>
          <p:txBody>
            <a:bodyPr wrap="square" rtlCol="0">
              <a:spAutoFit/>
            </a:bodyPr>
            <a:lstStyle/>
            <a:p>
              <a:r>
                <a:rPr lang="en-US" dirty="0" smtClean="0">
                  <a:solidFill>
                    <a:srgbClr val="0070C0"/>
                  </a:solidFill>
                </a:rPr>
                <a:t>Vendor Name</a:t>
              </a:r>
              <a:endParaRPr lang="en-US" dirty="0">
                <a:solidFill>
                  <a:srgbClr val="0070C0"/>
                </a:solidFill>
              </a:endParaRPr>
            </a:p>
          </p:txBody>
        </p:sp>
      </p:grpSp>
      <p:sp>
        <p:nvSpPr>
          <p:cNvPr id="4" name="Rectangle 3"/>
          <p:cNvSpPr/>
          <p:nvPr/>
        </p:nvSpPr>
        <p:spPr>
          <a:xfrm>
            <a:off x="457200" y="1600200"/>
            <a:ext cx="4114800" cy="1323439"/>
          </a:xfrm>
          <a:prstGeom prst="rect">
            <a:avLst/>
          </a:prstGeom>
          <a:gradFill flip="none" rotWithShape="1">
            <a:gsLst>
              <a:gs pos="0">
                <a:schemeClr val="bg1"/>
              </a:gs>
              <a:gs pos="50000">
                <a:srgbClr val="CCECFF"/>
              </a:gs>
              <a:gs pos="100000">
                <a:schemeClr val="bg1"/>
              </a:gs>
            </a:gsLst>
            <a:lin ang="10800000" scaled="1"/>
            <a:tileRect/>
          </a:gradFill>
        </p:spPr>
        <p:txBody>
          <a:bodyPr vert="horz" wrap="square" lIns="91440" tIns="45720" rIns="91440" bIns="45720" rtlCol="0" anchor="t">
            <a:spAutoFit/>
          </a:bodyPr>
          <a:lstStyle/>
          <a:p>
            <a:r>
              <a:rPr lang="en-US" sz="2000" dirty="0" smtClean="0"/>
              <a:t>November 21. Wrote a check to </a:t>
            </a:r>
            <a:r>
              <a:rPr lang="en-US" sz="2000" dirty="0" err="1" smtClean="0"/>
              <a:t>S&amp;R</a:t>
            </a:r>
            <a:r>
              <a:rPr lang="en-US" sz="2000" dirty="0" smtClean="0"/>
              <a:t> Imports to pay on account, $2,512.00, covering Purchase Invoice No. 468. Check No. 706.</a:t>
            </a:r>
            <a:endParaRPr lang="en-US" sz="2000"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up)">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up)">
                                      <p:cBhvr>
                                        <p:cTn id="17" dur="10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up)">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up)">
                                      <p:cBhvr>
                                        <p:cTn id="27" dur="10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down)">
                                      <p:cBhvr>
                                        <p:cTn id="36" dur="5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wipe(up)">
                                      <p:cBhvr>
                                        <p:cTn id="41" dur="500"/>
                                        <p:tgtEl>
                                          <p:spTgt spid="4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down)">
                                      <p:cBhvr>
                                        <p:cTn id="46" dur="500"/>
                                        <p:tgtEl>
                                          <p:spTgt spid="27"/>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wipe(down)">
                                      <p:cBhvr>
                                        <p:cTn id="51" dur="500"/>
                                        <p:tgtEl>
                                          <p:spTgt spid="39"/>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down)">
                                      <p:cBhvr>
                                        <p:cTn id="5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21-SE-MC-009-Page265_1.jpg"/>
          <p:cNvPicPr>
            <a:picLocks noChangeAspect="1"/>
          </p:cNvPicPr>
          <p:nvPr/>
        </p:nvPicPr>
        <p:blipFill>
          <a:blip r:embed="rId2" cstate="print"/>
          <a:stretch>
            <a:fillRect/>
          </a:stretch>
        </p:blipFill>
        <p:spPr>
          <a:xfrm>
            <a:off x="3429000" y="1371600"/>
            <a:ext cx="5486400" cy="2967228"/>
          </a:xfrm>
          <a:prstGeom prst="rect">
            <a:avLst/>
          </a:prstGeom>
        </p:spPr>
      </p:pic>
      <p:sp>
        <p:nvSpPr>
          <p:cNvPr id="2" name="Title 1"/>
          <p:cNvSpPr>
            <a:spLocks noGrp="1"/>
          </p:cNvSpPr>
          <p:nvPr>
            <p:ph type="title"/>
          </p:nvPr>
        </p:nvSpPr>
        <p:spPr/>
        <p:txBody>
          <a:bodyPr/>
          <a:lstStyle/>
          <a:p>
            <a:r>
              <a:rPr lang="en-US" dirty="0" smtClean="0"/>
              <a:t>Replenishing a Petty Cash Fund</a:t>
            </a:r>
            <a:endParaRPr lang="en-US" dirty="0"/>
          </a:p>
        </p:txBody>
      </p:sp>
      <p:sp>
        <p:nvSpPr>
          <p:cNvPr id="3" name="Slide Number Placeholder 2"/>
          <p:cNvSpPr>
            <a:spLocks noGrp="1"/>
          </p:cNvSpPr>
          <p:nvPr>
            <p:ph type="sldNum" sz="quarter" idx="12"/>
          </p:nvPr>
        </p:nvSpPr>
        <p:spPr/>
        <p:txBody>
          <a:bodyPr/>
          <a:lstStyle/>
          <a:p>
            <a:r>
              <a:rPr lang="en-US" smtClean="0"/>
              <a:t>SLIDE </a:t>
            </a:r>
            <a:fld id="{FCD2455E-EC1D-45EA-B6B2-90AB88848CFD}" type="slidenum">
              <a:rPr lang="en-US" smtClean="0"/>
              <a:pPr/>
              <a:t>11</a:t>
            </a:fld>
            <a:endParaRPr lang="en-US" dirty="0"/>
          </a:p>
        </p:txBody>
      </p:sp>
      <p:pic>
        <p:nvPicPr>
          <p:cNvPr id="8" name="Picture 7" descr="C21-SE-MC-009-Page265_2.jpg"/>
          <p:cNvPicPr>
            <a:picLocks noChangeAspect="1"/>
          </p:cNvPicPr>
          <p:nvPr/>
        </p:nvPicPr>
        <p:blipFill>
          <a:blip r:embed="rId3" cstate="print"/>
          <a:srcRect b="11799"/>
          <a:stretch>
            <a:fillRect/>
          </a:stretch>
        </p:blipFill>
        <p:spPr>
          <a:xfrm>
            <a:off x="457200" y="4752975"/>
            <a:ext cx="7315200" cy="1590730"/>
          </a:xfrm>
          <a:prstGeom prst="rect">
            <a:avLst/>
          </a:prstGeom>
        </p:spPr>
      </p:pic>
      <p:sp>
        <p:nvSpPr>
          <p:cNvPr id="9" name="TextBox 8"/>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LO9</a:t>
            </a:r>
            <a:endParaRPr lang="en-US" dirty="0"/>
          </a:p>
        </p:txBody>
      </p:sp>
      <p:grpSp>
        <p:nvGrpSpPr>
          <p:cNvPr id="11" name="Group 10"/>
          <p:cNvGrpSpPr/>
          <p:nvPr/>
        </p:nvGrpSpPr>
        <p:grpSpPr>
          <a:xfrm>
            <a:off x="7879080" y="0"/>
            <a:ext cx="1188720" cy="381000"/>
            <a:chOff x="7879080" y="0"/>
            <a:chExt cx="1188720" cy="381000"/>
          </a:xfrm>
        </p:grpSpPr>
        <p:sp>
          <p:nvSpPr>
            <p:cNvPr id="12" name="Flowchart: Delay 11"/>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3" name="TextBox 12"/>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sp>
        <p:nvSpPr>
          <p:cNvPr id="7" name="Rectangle 6"/>
          <p:cNvSpPr/>
          <p:nvPr/>
        </p:nvSpPr>
        <p:spPr>
          <a:xfrm>
            <a:off x="457200" y="1600200"/>
            <a:ext cx="2971800" cy="2031325"/>
          </a:xfrm>
          <a:prstGeom prst="rect">
            <a:avLst/>
          </a:prstGeom>
          <a:gradFill flip="none" rotWithShape="1">
            <a:gsLst>
              <a:gs pos="0">
                <a:schemeClr val="bg1"/>
              </a:gs>
              <a:gs pos="50000">
                <a:srgbClr val="CCECFF"/>
              </a:gs>
              <a:gs pos="100000">
                <a:schemeClr val="bg1"/>
              </a:gs>
            </a:gsLst>
            <a:lin ang="10800000" scaled="1"/>
            <a:tileRect/>
          </a:gradFill>
        </p:spPr>
        <p:txBody>
          <a:bodyPr vert="horz" wrap="square" lIns="91440" tIns="45720" rIns="91440" bIns="45720" rtlCol="0" anchor="t">
            <a:spAutoFit/>
          </a:bodyPr>
          <a:lstStyle/>
          <a:p>
            <a:r>
              <a:rPr lang="en-US" dirty="0" smtClean="0"/>
              <a:t>November 22. Paid cash to replenish the petty cash fund, $214.82: advertising, $124.00; store supplies, $62.18; miscellaneous, $28.95; cash over, $0.31. Check No. 707.</a:t>
            </a:r>
            <a:endParaRPr lang="en-US" dirty="0"/>
          </a:p>
        </p:txBody>
      </p:sp>
      <p:grpSp>
        <p:nvGrpSpPr>
          <p:cNvPr id="14" name="Group 13"/>
          <p:cNvGrpSpPr/>
          <p:nvPr/>
        </p:nvGrpSpPr>
        <p:grpSpPr>
          <a:xfrm>
            <a:off x="2209800" y="4078069"/>
            <a:ext cx="990600" cy="1484531"/>
            <a:chOff x="-228600" y="2819400"/>
            <a:chExt cx="990600" cy="1484531"/>
          </a:xfrm>
          <a:noFill/>
        </p:grpSpPr>
        <p:cxnSp>
          <p:nvCxnSpPr>
            <p:cNvPr id="15" name="Straight Arrow Connector 14"/>
            <p:cNvCxnSpPr/>
            <p:nvPr/>
          </p:nvCxnSpPr>
          <p:spPr>
            <a:xfrm>
              <a:off x="266700" y="3389531"/>
              <a:ext cx="266700" cy="914400"/>
            </a:xfrm>
            <a:prstGeom prst="straightConnector1">
              <a:avLst/>
            </a:prstGeom>
            <a:grpFill/>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28600" y="2819400"/>
              <a:ext cx="990600" cy="646331"/>
            </a:xfrm>
            <a:prstGeom prst="rect">
              <a:avLst/>
            </a:prstGeom>
            <a:grpFill/>
          </p:spPr>
          <p:txBody>
            <a:bodyPr wrap="square" rtlCol="0">
              <a:spAutoFit/>
            </a:bodyPr>
            <a:lstStyle/>
            <a:p>
              <a:r>
                <a:rPr lang="en-US" dirty="0" smtClean="0">
                  <a:solidFill>
                    <a:srgbClr val="0070C0"/>
                  </a:solidFill>
                </a:rPr>
                <a:t>Check</a:t>
              </a:r>
              <a:br>
                <a:rPr lang="en-US" dirty="0" smtClean="0">
                  <a:solidFill>
                    <a:srgbClr val="0070C0"/>
                  </a:solidFill>
                </a:rPr>
              </a:br>
              <a:r>
                <a:rPr lang="en-US" dirty="0" smtClean="0">
                  <a:solidFill>
                    <a:srgbClr val="0070C0"/>
                  </a:solidFill>
                </a:rPr>
                <a:t>Number</a:t>
              </a:r>
              <a:endParaRPr lang="en-US" dirty="0">
                <a:solidFill>
                  <a:srgbClr val="0070C0"/>
                </a:solidFill>
              </a:endParaRPr>
            </a:p>
          </p:txBody>
        </p:sp>
      </p:grpSp>
      <p:grpSp>
        <p:nvGrpSpPr>
          <p:cNvPr id="18" name="Group 17"/>
          <p:cNvGrpSpPr/>
          <p:nvPr/>
        </p:nvGrpSpPr>
        <p:grpSpPr>
          <a:xfrm>
            <a:off x="212516" y="4355068"/>
            <a:ext cx="625684" cy="1207532"/>
            <a:chOff x="898316" y="3059668"/>
            <a:chExt cx="625684" cy="1207532"/>
          </a:xfrm>
          <a:noFill/>
        </p:grpSpPr>
        <p:cxnSp>
          <p:nvCxnSpPr>
            <p:cNvPr id="19" name="Straight Arrow Connector 18"/>
            <p:cNvCxnSpPr/>
            <p:nvPr/>
          </p:nvCxnSpPr>
          <p:spPr>
            <a:xfrm>
              <a:off x="1211158" y="3352800"/>
              <a:ext cx="160442" cy="914400"/>
            </a:xfrm>
            <a:prstGeom prst="straightConnector1">
              <a:avLst/>
            </a:prstGeom>
            <a:grpFill/>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898316" y="3059668"/>
              <a:ext cx="625684" cy="369332"/>
            </a:xfrm>
            <a:prstGeom prst="rect">
              <a:avLst/>
            </a:prstGeom>
            <a:grpFill/>
          </p:spPr>
          <p:txBody>
            <a:bodyPr wrap="none" rtlCol="0">
              <a:spAutoFit/>
            </a:bodyPr>
            <a:lstStyle/>
            <a:p>
              <a:r>
                <a:rPr lang="en-US" dirty="0" smtClean="0">
                  <a:solidFill>
                    <a:srgbClr val="0070C0"/>
                  </a:solidFill>
                </a:rPr>
                <a:t>Date</a:t>
              </a:r>
              <a:endParaRPr lang="en-US" dirty="0">
                <a:solidFill>
                  <a:srgbClr val="0070C0"/>
                </a:solidFill>
              </a:endParaRPr>
            </a:p>
          </p:txBody>
        </p:sp>
      </p:grpSp>
      <p:grpSp>
        <p:nvGrpSpPr>
          <p:cNvPr id="22" name="Group 21"/>
          <p:cNvGrpSpPr/>
          <p:nvPr/>
        </p:nvGrpSpPr>
        <p:grpSpPr>
          <a:xfrm>
            <a:off x="5029200" y="3962400"/>
            <a:ext cx="2590800" cy="2133600"/>
            <a:chOff x="-990600" y="2426732"/>
            <a:chExt cx="2590800" cy="2133600"/>
          </a:xfrm>
        </p:grpSpPr>
        <p:cxnSp>
          <p:nvCxnSpPr>
            <p:cNvPr id="23" name="Straight Arrow Connector 22"/>
            <p:cNvCxnSpPr/>
            <p:nvPr/>
          </p:nvCxnSpPr>
          <p:spPr>
            <a:xfrm flipH="1">
              <a:off x="-990600" y="2426732"/>
              <a:ext cx="2057400" cy="21336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09600" y="2579132"/>
              <a:ext cx="2209800" cy="646331"/>
            </a:xfrm>
            <a:prstGeom prst="rect">
              <a:avLst/>
            </a:prstGeom>
            <a:noFill/>
          </p:spPr>
          <p:txBody>
            <a:bodyPr wrap="square" rtlCol="0">
              <a:spAutoFit/>
            </a:bodyPr>
            <a:lstStyle/>
            <a:p>
              <a:r>
                <a:rPr lang="en-US" dirty="0" smtClean="0">
                  <a:solidFill>
                    <a:srgbClr val="0070C0"/>
                  </a:solidFill>
                </a:rPr>
                <a:t>Cash Over is </a:t>
              </a:r>
              <a:br>
                <a:rPr lang="en-US" dirty="0" smtClean="0">
                  <a:solidFill>
                    <a:srgbClr val="0070C0"/>
                  </a:solidFill>
                </a:rPr>
              </a:br>
              <a:r>
                <a:rPr lang="en-US" dirty="0" smtClean="0">
                  <a:solidFill>
                    <a:srgbClr val="0070C0"/>
                  </a:solidFill>
                </a:rPr>
                <a:t>a Credit</a:t>
              </a:r>
              <a:endParaRPr lang="en-US" dirty="0">
                <a:solidFill>
                  <a:srgbClr val="0070C0"/>
                </a:solidFill>
              </a:endParaRPr>
            </a:p>
          </p:txBody>
        </p:sp>
      </p:grpSp>
      <p:grpSp>
        <p:nvGrpSpPr>
          <p:cNvPr id="26" name="Group 25"/>
          <p:cNvGrpSpPr/>
          <p:nvPr/>
        </p:nvGrpSpPr>
        <p:grpSpPr>
          <a:xfrm>
            <a:off x="3984810" y="3124200"/>
            <a:ext cx="2187390" cy="2438400"/>
            <a:chOff x="-587190" y="1600200"/>
            <a:chExt cx="2187390" cy="2438400"/>
          </a:xfrm>
        </p:grpSpPr>
        <p:cxnSp>
          <p:nvCxnSpPr>
            <p:cNvPr id="27" name="Straight Arrow Connector 26"/>
            <p:cNvCxnSpPr/>
            <p:nvPr/>
          </p:nvCxnSpPr>
          <p:spPr>
            <a:xfrm flipH="1">
              <a:off x="-304800" y="1600200"/>
              <a:ext cx="1905000" cy="24384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87190" y="2819400"/>
              <a:ext cx="1524000" cy="369332"/>
            </a:xfrm>
            <a:prstGeom prst="rect">
              <a:avLst/>
            </a:prstGeom>
            <a:noFill/>
          </p:spPr>
          <p:txBody>
            <a:bodyPr wrap="square" rtlCol="0">
              <a:spAutoFit/>
            </a:bodyPr>
            <a:lstStyle/>
            <a:p>
              <a:r>
                <a:rPr lang="en-US" dirty="0" smtClean="0">
                  <a:solidFill>
                    <a:srgbClr val="0070C0"/>
                  </a:solidFill>
                </a:rPr>
                <a:t>Amounts</a:t>
              </a:r>
              <a:endParaRPr lang="en-US" dirty="0">
                <a:solidFill>
                  <a:srgbClr val="0070C0"/>
                </a:solidFill>
              </a:endParaRPr>
            </a:p>
          </p:txBody>
        </p:sp>
      </p:grpSp>
      <p:grpSp>
        <p:nvGrpSpPr>
          <p:cNvPr id="30" name="Group 29"/>
          <p:cNvGrpSpPr/>
          <p:nvPr/>
        </p:nvGrpSpPr>
        <p:grpSpPr>
          <a:xfrm>
            <a:off x="1066800" y="4078069"/>
            <a:ext cx="1066800" cy="1484531"/>
            <a:chOff x="152400" y="2249269"/>
            <a:chExt cx="1066800" cy="1484531"/>
          </a:xfrm>
          <a:noFill/>
        </p:grpSpPr>
        <p:cxnSp>
          <p:nvCxnSpPr>
            <p:cNvPr id="31" name="Straight Arrow Connector 30"/>
            <p:cNvCxnSpPr/>
            <p:nvPr/>
          </p:nvCxnSpPr>
          <p:spPr>
            <a:xfrm>
              <a:off x="381000" y="2819400"/>
              <a:ext cx="76200" cy="914400"/>
            </a:xfrm>
            <a:prstGeom prst="straightConnector1">
              <a:avLst/>
            </a:prstGeom>
            <a:grpFill/>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52400" y="2249269"/>
              <a:ext cx="1066800" cy="646331"/>
            </a:xfrm>
            <a:prstGeom prst="rect">
              <a:avLst/>
            </a:prstGeom>
            <a:grpFill/>
          </p:spPr>
          <p:txBody>
            <a:bodyPr wrap="square" rtlCol="0">
              <a:spAutoFit/>
            </a:bodyPr>
            <a:lstStyle/>
            <a:p>
              <a:r>
                <a:rPr lang="en-US" dirty="0" smtClean="0">
                  <a:solidFill>
                    <a:srgbClr val="0070C0"/>
                  </a:solidFill>
                </a:rPr>
                <a:t>Account </a:t>
              </a:r>
              <a:br>
                <a:rPr lang="en-US" dirty="0" smtClean="0">
                  <a:solidFill>
                    <a:srgbClr val="0070C0"/>
                  </a:solidFill>
                </a:rPr>
              </a:br>
              <a:r>
                <a:rPr lang="en-US" dirty="0" smtClean="0">
                  <a:solidFill>
                    <a:srgbClr val="0070C0"/>
                  </a:solidFill>
                </a:rPr>
                <a:t>Title</a:t>
              </a:r>
              <a:endParaRPr lang="en-US" dirty="0">
                <a:solidFill>
                  <a:srgbClr val="0070C0"/>
                </a:solidFill>
              </a:endParaRPr>
            </a:p>
          </p:txBody>
        </p:sp>
      </p:grpSp>
      <p:grpSp>
        <p:nvGrpSpPr>
          <p:cNvPr id="42" name="Group 41"/>
          <p:cNvGrpSpPr/>
          <p:nvPr/>
        </p:nvGrpSpPr>
        <p:grpSpPr>
          <a:xfrm>
            <a:off x="7391400" y="4114800"/>
            <a:ext cx="1524000" cy="1572399"/>
            <a:chOff x="0" y="2350532"/>
            <a:chExt cx="1524000" cy="1572399"/>
          </a:xfrm>
        </p:grpSpPr>
        <p:cxnSp>
          <p:nvCxnSpPr>
            <p:cNvPr id="43" name="Straight Arrow Connector 42"/>
            <p:cNvCxnSpPr/>
            <p:nvPr/>
          </p:nvCxnSpPr>
          <p:spPr>
            <a:xfrm flipH="1">
              <a:off x="0" y="2350532"/>
              <a:ext cx="1066800" cy="14478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381000" y="3276600"/>
              <a:ext cx="1143000" cy="646331"/>
            </a:xfrm>
            <a:prstGeom prst="rect">
              <a:avLst/>
            </a:prstGeom>
            <a:noFill/>
          </p:spPr>
          <p:txBody>
            <a:bodyPr wrap="square" rtlCol="0">
              <a:spAutoFit/>
            </a:bodyPr>
            <a:lstStyle/>
            <a:p>
              <a:r>
                <a:rPr lang="en-US" dirty="0" smtClean="0">
                  <a:solidFill>
                    <a:srgbClr val="0070C0"/>
                  </a:solidFill>
                </a:rPr>
                <a:t>Total Cash</a:t>
              </a:r>
              <a:br>
                <a:rPr lang="en-US" dirty="0" smtClean="0">
                  <a:solidFill>
                    <a:srgbClr val="0070C0"/>
                  </a:solidFill>
                </a:rPr>
              </a:br>
              <a:r>
                <a:rPr lang="en-US" dirty="0" smtClean="0">
                  <a:solidFill>
                    <a:srgbClr val="0070C0"/>
                  </a:solidFill>
                </a:rPr>
                <a:t>Payment</a:t>
              </a:r>
              <a:endParaRPr lang="en-US" dirty="0">
                <a:solidFill>
                  <a:srgbClr val="0070C0"/>
                </a:solidFill>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up)">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up)">
                                      <p:cBhvr>
                                        <p:cTn id="23" dur="500"/>
                                        <p:tgtEl>
                                          <p:spTgt spid="3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up)">
                                      <p:cBhvr>
                                        <p:cTn id="33" dur="5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up)">
                                      <p:cBhvr>
                                        <p:cTn id="38" dur="500"/>
                                        <p:tgtEl>
                                          <p:spTgt spid="22"/>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nodeType="click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up)">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00000"/>
              </a:lnSpc>
              <a:spcBef>
                <a:spcPts val="0"/>
              </a:spcBef>
              <a:spcAft>
                <a:spcPts val="600"/>
              </a:spcAft>
            </a:pPr>
            <a:r>
              <a:rPr lang="en-US" b="1" dirty="0" smtClean="0">
                <a:solidFill>
                  <a:schemeClr val="accent1"/>
                </a:solidFill>
              </a:rPr>
              <a:t>Lesson 9-4 </a:t>
            </a:r>
            <a:r>
              <a:rPr lang="en-US" dirty="0" smtClean="0"/>
              <a:t>Audit Your Understanding</a:t>
            </a:r>
            <a:endParaRPr lang="en-US" dirty="0"/>
          </a:p>
        </p:txBody>
      </p:sp>
      <p:sp>
        <p:nvSpPr>
          <p:cNvPr id="7" name="Content Placeholder 6"/>
          <p:cNvSpPr>
            <a:spLocks noGrp="1"/>
          </p:cNvSpPr>
          <p:nvPr>
            <p:ph idx="1"/>
          </p:nvPr>
        </p:nvSpPr>
        <p:spPr/>
        <p:txBody>
          <a:bodyPr vert="horz" lIns="91440" tIns="45720" rIns="91440" bIns="45720" rtlCol="0">
            <a:normAutofit/>
          </a:bodyPr>
          <a:lstStyle/>
          <a:p>
            <a:pPr marL="457200" marR="0" indent="-457200">
              <a:lnSpc>
                <a:spcPct val="100000"/>
              </a:lnSpc>
              <a:spcBef>
                <a:spcPts val="0"/>
              </a:spcBef>
              <a:spcAft>
                <a:spcPts val="600"/>
              </a:spcAft>
              <a:buNone/>
            </a:pPr>
            <a:r>
              <a:rPr lang="en-US" b="1" dirty="0" smtClean="0">
                <a:solidFill>
                  <a:srgbClr val="FF0000"/>
                </a:solidFill>
              </a:rPr>
              <a:t>1.	</a:t>
            </a:r>
            <a:r>
              <a:rPr lang="en-US" dirty="0" smtClean="0"/>
              <a:t>What </a:t>
            </a:r>
            <a:r>
              <a:rPr lang="en-US" dirty="0"/>
              <a:t>is the net price of an item with a $1,200.00 list price having a 60% </a:t>
            </a:r>
            <a:r>
              <a:rPr lang="en-US" dirty="0" smtClean="0"/>
              <a:t>trade discount?</a:t>
            </a:r>
            <a:endParaRPr lang="en-US" dirty="0"/>
          </a:p>
        </p:txBody>
      </p:sp>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12</a:t>
            </a:fld>
            <a:endParaRPr lang="en-US" dirty="0"/>
          </a:p>
        </p:txBody>
      </p:sp>
      <p:pic>
        <p:nvPicPr>
          <p:cNvPr id="18439"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flipV="1">
            <a:off x="5048250" y="228600"/>
            <a:ext cx="4095750" cy="533400"/>
          </a:xfrm>
          <a:prstGeom prst="rect">
            <a:avLst/>
          </a:prstGeom>
          <a:noFill/>
          <a:ln w="9525">
            <a:noFill/>
            <a:miter lim="800000"/>
            <a:headEnd/>
            <a:tailEnd/>
          </a:ln>
        </p:spPr>
      </p:pic>
      <p:sp>
        <p:nvSpPr>
          <p:cNvPr id="6" name="Isosceles Triangle 5"/>
          <p:cNvSpPr/>
          <p:nvPr/>
        </p:nvSpPr>
        <p:spPr>
          <a:xfrm rot="5400000">
            <a:off x="-228600" y="1084730"/>
            <a:ext cx="914400" cy="457200"/>
          </a:xfrm>
          <a:prstGeom prst="triangle">
            <a:avLst/>
          </a:prstGeom>
          <a:solidFill>
            <a:srgbClr val="FFA41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p:cNvSpPr txBox="1">
            <a:spLocks/>
          </p:cNvSpPr>
          <p:nvPr/>
        </p:nvSpPr>
        <p:spPr>
          <a:xfrm>
            <a:off x="914400" y="3429001"/>
            <a:ext cx="7315200" cy="1828800"/>
          </a:xfrm>
          <a:prstGeom prst="rect">
            <a:avLst/>
          </a:prstGeom>
          <a:solidFill>
            <a:schemeClr val="bg2"/>
          </a:solidFill>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
                <a:srgbClr val="FF0000"/>
              </a:buClr>
              <a:buSzTx/>
              <a:buFont typeface="Calibri" pitchFamily="34" charset="0"/>
              <a:buNone/>
              <a:tabLst/>
              <a:defRPr/>
            </a:pPr>
            <a:r>
              <a:rPr kumimoji="0" lang="en-US" sz="2400" b="1" i="0" u="none" strike="noStrike" kern="1200" cap="none" spc="0" normalizeH="0" baseline="0" noProof="0" dirty="0" smtClean="0">
                <a:ln>
                  <a:noFill/>
                </a:ln>
                <a:solidFill>
                  <a:srgbClr val="FF0000"/>
                </a:solidFill>
                <a:effectLst/>
                <a:uLnTx/>
                <a:uFillTx/>
                <a:latin typeface="+mn-lt"/>
                <a:ea typeface="+mn-ea"/>
                <a:cs typeface="+mn-cs"/>
              </a:rPr>
              <a:t>ANSWER</a:t>
            </a:r>
          </a:p>
          <a:p>
            <a:pPr>
              <a:spcBef>
                <a:spcPct val="20000"/>
              </a:spcBef>
              <a:buClr>
                <a:srgbClr val="FF0000"/>
              </a:buClr>
            </a:pPr>
            <a:r>
              <a:rPr lang="x-none" sz="3200" smtClean="0"/>
              <a:t>$480.00</a:t>
            </a:r>
            <a:endParaRPr lang="en-US" sz="3200" dirty="0" smtClean="0"/>
          </a:p>
          <a:p>
            <a:pPr marL="0" marR="0" lvl="0" indent="0" algn="l" defTabSz="914400" rtl="0" eaLnBrk="1" fontAlgn="auto" latinLnBrk="0" hangingPunct="1">
              <a:lnSpc>
                <a:spcPct val="100000"/>
              </a:lnSpc>
              <a:spcBef>
                <a:spcPct val="20000"/>
              </a:spcBef>
              <a:spcAft>
                <a:spcPts val="0"/>
              </a:spcAft>
              <a:buClr>
                <a:srgbClr val="FF0000"/>
              </a:buClr>
              <a:buSzTx/>
              <a:buFont typeface="Calibri" pitchFamily="34" charset="0"/>
              <a:buNone/>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grpSp>
        <p:nvGrpSpPr>
          <p:cNvPr id="9" name="Group 8"/>
          <p:cNvGrpSpPr/>
          <p:nvPr/>
        </p:nvGrpSpPr>
        <p:grpSpPr>
          <a:xfrm>
            <a:off x="7879080" y="0"/>
            <a:ext cx="1188720" cy="381000"/>
            <a:chOff x="7879080" y="0"/>
            <a:chExt cx="1188720" cy="381000"/>
          </a:xfrm>
        </p:grpSpPr>
        <p:sp>
          <p:nvSpPr>
            <p:cNvPr id="10" name="Flowchart: Delay 9"/>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1" name="TextBox 10"/>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00000"/>
              </a:lnSpc>
              <a:spcBef>
                <a:spcPts val="0"/>
              </a:spcBef>
              <a:spcAft>
                <a:spcPts val="600"/>
              </a:spcAft>
            </a:pPr>
            <a:r>
              <a:rPr lang="en-US" b="1" dirty="0" smtClean="0">
                <a:solidFill>
                  <a:schemeClr val="accent1"/>
                </a:solidFill>
              </a:rPr>
              <a:t>Lesson 9-4 </a:t>
            </a:r>
            <a:r>
              <a:rPr lang="en-US" dirty="0" smtClean="0"/>
              <a:t>Audit Your Understanding</a:t>
            </a:r>
            <a:endParaRPr lang="en-US" dirty="0"/>
          </a:p>
        </p:txBody>
      </p:sp>
      <p:sp>
        <p:nvSpPr>
          <p:cNvPr id="7" name="Content Placeholder 6"/>
          <p:cNvSpPr>
            <a:spLocks noGrp="1"/>
          </p:cNvSpPr>
          <p:nvPr>
            <p:ph idx="1"/>
          </p:nvPr>
        </p:nvSpPr>
        <p:spPr/>
        <p:txBody>
          <a:bodyPr vert="horz" lIns="91440" tIns="45720" rIns="91440" bIns="45720" rtlCol="0">
            <a:normAutofit/>
          </a:bodyPr>
          <a:lstStyle/>
          <a:p>
            <a:pPr marL="457200" marR="0" indent="-457200">
              <a:lnSpc>
                <a:spcPct val="100000"/>
              </a:lnSpc>
              <a:spcBef>
                <a:spcPts val="0"/>
              </a:spcBef>
              <a:spcAft>
                <a:spcPts val="600"/>
              </a:spcAft>
              <a:buNone/>
            </a:pPr>
            <a:r>
              <a:rPr lang="en-US" b="1" dirty="0" smtClean="0">
                <a:solidFill>
                  <a:srgbClr val="FF0000"/>
                </a:solidFill>
              </a:rPr>
              <a:t>2.	</a:t>
            </a:r>
            <a:r>
              <a:rPr lang="en-US" dirty="0" smtClean="0"/>
              <a:t>Why </a:t>
            </a:r>
            <a:r>
              <a:rPr lang="en-US" dirty="0"/>
              <a:t>would a vendor offer a cash discount to a customer</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13</a:t>
            </a:fld>
            <a:endParaRPr lang="en-US" dirty="0"/>
          </a:p>
        </p:txBody>
      </p:sp>
      <p:pic>
        <p:nvPicPr>
          <p:cNvPr id="18439"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flipV="1">
            <a:off x="5048250" y="228600"/>
            <a:ext cx="4095750" cy="533400"/>
          </a:xfrm>
          <a:prstGeom prst="rect">
            <a:avLst/>
          </a:prstGeom>
          <a:noFill/>
          <a:ln w="9525">
            <a:noFill/>
            <a:miter lim="800000"/>
            <a:headEnd/>
            <a:tailEnd/>
          </a:ln>
        </p:spPr>
      </p:pic>
      <p:sp>
        <p:nvSpPr>
          <p:cNvPr id="6" name="Isosceles Triangle 5"/>
          <p:cNvSpPr/>
          <p:nvPr/>
        </p:nvSpPr>
        <p:spPr>
          <a:xfrm rot="5400000">
            <a:off x="-228600" y="1084730"/>
            <a:ext cx="914400" cy="457200"/>
          </a:xfrm>
          <a:prstGeom prst="triangle">
            <a:avLst/>
          </a:prstGeom>
          <a:solidFill>
            <a:srgbClr val="FFA41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p:cNvSpPr txBox="1">
            <a:spLocks/>
          </p:cNvSpPr>
          <p:nvPr/>
        </p:nvSpPr>
        <p:spPr>
          <a:xfrm>
            <a:off x="914400" y="3429001"/>
            <a:ext cx="7315200" cy="1828800"/>
          </a:xfrm>
          <a:prstGeom prst="rect">
            <a:avLst/>
          </a:prstGeom>
          <a:solidFill>
            <a:schemeClr val="bg2"/>
          </a:solidFill>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
                <a:srgbClr val="FF0000"/>
              </a:buClr>
              <a:buSzTx/>
              <a:buFont typeface="Calibri" pitchFamily="34" charset="0"/>
              <a:buNone/>
              <a:tabLst/>
              <a:defRPr/>
            </a:pPr>
            <a:r>
              <a:rPr kumimoji="0" lang="en-US" sz="2400" b="1" i="0" u="none" strike="noStrike" kern="1200" cap="none" spc="0" normalizeH="0" baseline="0" noProof="0" dirty="0" smtClean="0">
                <a:ln>
                  <a:noFill/>
                </a:ln>
                <a:solidFill>
                  <a:srgbClr val="FF0000"/>
                </a:solidFill>
                <a:effectLst/>
                <a:uLnTx/>
                <a:uFillTx/>
                <a:latin typeface="+mn-lt"/>
                <a:ea typeface="+mn-ea"/>
                <a:cs typeface="+mn-cs"/>
              </a:rPr>
              <a:t>ANSWER</a:t>
            </a:r>
          </a:p>
          <a:p>
            <a:pPr>
              <a:spcBef>
                <a:spcPct val="20000"/>
              </a:spcBef>
              <a:buClr>
                <a:srgbClr val="FF0000"/>
              </a:buClr>
            </a:pPr>
            <a:r>
              <a:rPr lang="en-US" sz="3200" dirty="0" smtClean="0"/>
              <a:t>To encourage early payment</a:t>
            </a:r>
            <a:endParaRPr kumimoji="0" lang="en-US" sz="3200" b="0" i="0" u="none" strike="noStrike" kern="1200" cap="none" spc="0" normalizeH="0" baseline="0" noProof="0" dirty="0">
              <a:ln>
                <a:noFill/>
              </a:ln>
              <a:effectLst/>
              <a:uLnTx/>
              <a:uFillTx/>
              <a:latin typeface="+mn-lt"/>
              <a:ea typeface="+mn-ea"/>
              <a:cs typeface="+mn-cs"/>
            </a:endParaRPr>
          </a:p>
        </p:txBody>
      </p:sp>
      <p:grpSp>
        <p:nvGrpSpPr>
          <p:cNvPr id="9" name="Group 8"/>
          <p:cNvGrpSpPr/>
          <p:nvPr/>
        </p:nvGrpSpPr>
        <p:grpSpPr>
          <a:xfrm>
            <a:off x="7879080" y="0"/>
            <a:ext cx="1188720" cy="381000"/>
            <a:chOff x="7879080" y="0"/>
            <a:chExt cx="1188720" cy="381000"/>
          </a:xfrm>
        </p:grpSpPr>
        <p:sp>
          <p:nvSpPr>
            <p:cNvPr id="10" name="Flowchart: Delay 9"/>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1" name="TextBox 10"/>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00000"/>
              </a:lnSpc>
              <a:spcBef>
                <a:spcPts val="0"/>
              </a:spcBef>
              <a:spcAft>
                <a:spcPts val="600"/>
              </a:spcAft>
            </a:pPr>
            <a:r>
              <a:rPr lang="en-US" b="1" dirty="0" smtClean="0">
                <a:solidFill>
                  <a:schemeClr val="accent1"/>
                </a:solidFill>
              </a:rPr>
              <a:t>Lesson 9-4 </a:t>
            </a:r>
            <a:r>
              <a:rPr lang="en-US" dirty="0" smtClean="0"/>
              <a:t>Audit Your Understanding</a:t>
            </a:r>
            <a:endParaRPr lang="en-US" dirty="0"/>
          </a:p>
        </p:txBody>
      </p:sp>
      <p:sp>
        <p:nvSpPr>
          <p:cNvPr id="7" name="Content Placeholder 6"/>
          <p:cNvSpPr>
            <a:spLocks noGrp="1"/>
          </p:cNvSpPr>
          <p:nvPr>
            <p:ph idx="1"/>
          </p:nvPr>
        </p:nvSpPr>
        <p:spPr/>
        <p:txBody>
          <a:bodyPr vert="horz" lIns="91440" tIns="45720" rIns="91440" bIns="45720" rtlCol="0">
            <a:normAutofit/>
          </a:bodyPr>
          <a:lstStyle/>
          <a:p>
            <a:pPr marL="457200" marR="0" indent="-457200">
              <a:lnSpc>
                <a:spcPct val="100000"/>
              </a:lnSpc>
              <a:spcBef>
                <a:spcPts val="0"/>
              </a:spcBef>
              <a:spcAft>
                <a:spcPts val="600"/>
              </a:spcAft>
              <a:buNone/>
            </a:pPr>
            <a:r>
              <a:rPr lang="en-US" b="1" dirty="0" smtClean="0">
                <a:solidFill>
                  <a:srgbClr val="FF0000"/>
                </a:solidFill>
              </a:rPr>
              <a:t>3.	</a:t>
            </a:r>
            <a:r>
              <a:rPr lang="en-US" dirty="0" smtClean="0"/>
              <a:t>What </a:t>
            </a:r>
            <a:r>
              <a:rPr lang="en-US" dirty="0"/>
              <a:t>is recorded in the general amount columns of the cash payments journal</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14</a:t>
            </a:fld>
            <a:endParaRPr lang="en-US" dirty="0"/>
          </a:p>
        </p:txBody>
      </p:sp>
      <p:pic>
        <p:nvPicPr>
          <p:cNvPr id="18439"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flipV="1">
            <a:off x="5048250" y="228600"/>
            <a:ext cx="4095750" cy="533400"/>
          </a:xfrm>
          <a:prstGeom prst="rect">
            <a:avLst/>
          </a:prstGeom>
          <a:noFill/>
          <a:ln w="9525">
            <a:noFill/>
            <a:miter lim="800000"/>
            <a:headEnd/>
            <a:tailEnd/>
          </a:ln>
        </p:spPr>
      </p:pic>
      <p:sp>
        <p:nvSpPr>
          <p:cNvPr id="6" name="Isosceles Triangle 5"/>
          <p:cNvSpPr/>
          <p:nvPr/>
        </p:nvSpPr>
        <p:spPr>
          <a:xfrm rot="5400000">
            <a:off x="-228600" y="1084730"/>
            <a:ext cx="914400" cy="457200"/>
          </a:xfrm>
          <a:prstGeom prst="triangle">
            <a:avLst/>
          </a:prstGeom>
          <a:solidFill>
            <a:srgbClr val="FFA41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p:cNvSpPr txBox="1">
            <a:spLocks/>
          </p:cNvSpPr>
          <p:nvPr/>
        </p:nvSpPr>
        <p:spPr>
          <a:xfrm>
            <a:off x="914400" y="3429001"/>
            <a:ext cx="7315200" cy="1828800"/>
          </a:xfrm>
          <a:prstGeom prst="rect">
            <a:avLst/>
          </a:prstGeom>
          <a:solidFill>
            <a:schemeClr val="bg2"/>
          </a:solidFill>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
                <a:srgbClr val="FF0000"/>
              </a:buClr>
              <a:buSzTx/>
              <a:buFont typeface="Calibri" pitchFamily="34" charset="0"/>
              <a:buNone/>
              <a:tabLst/>
              <a:defRPr/>
            </a:pPr>
            <a:r>
              <a:rPr kumimoji="0" lang="en-US" sz="2400" b="1" i="0" u="none" strike="noStrike" kern="1200" cap="none" spc="0" normalizeH="0" baseline="0" noProof="0" dirty="0" smtClean="0">
                <a:ln>
                  <a:noFill/>
                </a:ln>
                <a:solidFill>
                  <a:srgbClr val="FF0000"/>
                </a:solidFill>
                <a:effectLst/>
                <a:uLnTx/>
                <a:uFillTx/>
                <a:latin typeface="+mn-lt"/>
                <a:ea typeface="+mn-ea"/>
                <a:cs typeface="+mn-cs"/>
              </a:rPr>
              <a:t>ANSWER</a:t>
            </a:r>
          </a:p>
          <a:p>
            <a:pPr>
              <a:spcBef>
                <a:spcPct val="20000"/>
              </a:spcBef>
              <a:buClr>
                <a:srgbClr val="FF0000"/>
              </a:buClr>
            </a:pPr>
            <a:r>
              <a:rPr lang="en-US" sz="3200" dirty="0" smtClean="0"/>
              <a:t>Cash payment transactions that do not occur often</a:t>
            </a:r>
            <a:endParaRPr kumimoji="0" lang="en-US" sz="3200" b="0" i="0" u="none" strike="noStrike" kern="1200" cap="none" spc="0" normalizeH="0" baseline="0" noProof="0" dirty="0">
              <a:ln>
                <a:noFill/>
              </a:ln>
              <a:effectLst/>
              <a:uLnTx/>
              <a:uFillTx/>
              <a:latin typeface="+mn-lt"/>
              <a:ea typeface="+mn-ea"/>
              <a:cs typeface="+mn-cs"/>
            </a:endParaRPr>
          </a:p>
        </p:txBody>
      </p:sp>
      <p:grpSp>
        <p:nvGrpSpPr>
          <p:cNvPr id="9" name="Group 8"/>
          <p:cNvGrpSpPr/>
          <p:nvPr/>
        </p:nvGrpSpPr>
        <p:grpSpPr>
          <a:xfrm>
            <a:off x="7879080" y="0"/>
            <a:ext cx="1188720" cy="381000"/>
            <a:chOff x="7879080" y="0"/>
            <a:chExt cx="1188720" cy="381000"/>
          </a:xfrm>
        </p:grpSpPr>
        <p:sp>
          <p:nvSpPr>
            <p:cNvPr id="10" name="Flowchart: Delay 9"/>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1" name="TextBox 10"/>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00000"/>
              </a:lnSpc>
              <a:spcBef>
                <a:spcPts val="0"/>
              </a:spcBef>
              <a:spcAft>
                <a:spcPts val="600"/>
              </a:spcAft>
            </a:pPr>
            <a:r>
              <a:rPr lang="en-US" b="1" dirty="0" smtClean="0">
                <a:solidFill>
                  <a:schemeClr val="accent1"/>
                </a:solidFill>
              </a:rPr>
              <a:t>Lesson 9-4 </a:t>
            </a:r>
            <a:r>
              <a:rPr lang="en-US" dirty="0" smtClean="0"/>
              <a:t>Audit Your Understanding</a:t>
            </a:r>
            <a:endParaRPr lang="en-US" dirty="0"/>
          </a:p>
        </p:txBody>
      </p:sp>
      <p:sp>
        <p:nvSpPr>
          <p:cNvPr id="7" name="Content Placeholder 6"/>
          <p:cNvSpPr>
            <a:spLocks noGrp="1"/>
          </p:cNvSpPr>
          <p:nvPr>
            <p:ph idx="1"/>
          </p:nvPr>
        </p:nvSpPr>
        <p:spPr/>
        <p:txBody>
          <a:bodyPr vert="horz" lIns="91440" tIns="45720" rIns="91440" bIns="45720" rtlCol="0">
            <a:normAutofit/>
          </a:bodyPr>
          <a:lstStyle/>
          <a:p>
            <a:pPr marL="457200" marR="0" indent="-457200">
              <a:lnSpc>
                <a:spcPct val="100000"/>
              </a:lnSpc>
              <a:spcBef>
                <a:spcPts val="0"/>
              </a:spcBef>
              <a:spcAft>
                <a:spcPts val="600"/>
              </a:spcAft>
              <a:buNone/>
            </a:pPr>
            <a:r>
              <a:rPr lang="en-US" b="1" dirty="0" smtClean="0">
                <a:solidFill>
                  <a:srgbClr val="FF0000"/>
                </a:solidFill>
              </a:rPr>
              <a:t>4.	</a:t>
            </a:r>
            <a:r>
              <a:rPr lang="en-US" dirty="0" smtClean="0"/>
              <a:t>What </a:t>
            </a:r>
            <a:r>
              <a:rPr lang="en-US" dirty="0"/>
              <a:t>is meant by terms of sale 2/10, n/30</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15</a:t>
            </a:fld>
            <a:endParaRPr lang="en-US" dirty="0"/>
          </a:p>
        </p:txBody>
      </p:sp>
      <p:pic>
        <p:nvPicPr>
          <p:cNvPr id="18439"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flipV="1">
            <a:off x="5048250" y="228600"/>
            <a:ext cx="4095750" cy="533400"/>
          </a:xfrm>
          <a:prstGeom prst="rect">
            <a:avLst/>
          </a:prstGeom>
          <a:noFill/>
          <a:ln w="9525">
            <a:noFill/>
            <a:miter lim="800000"/>
            <a:headEnd/>
            <a:tailEnd/>
          </a:ln>
        </p:spPr>
      </p:pic>
      <p:sp>
        <p:nvSpPr>
          <p:cNvPr id="6" name="Isosceles Triangle 5"/>
          <p:cNvSpPr/>
          <p:nvPr/>
        </p:nvSpPr>
        <p:spPr>
          <a:xfrm rot="5400000">
            <a:off x="-228600" y="1084730"/>
            <a:ext cx="914400" cy="457200"/>
          </a:xfrm>
          <a:prstGeom prst="triangle">
            <a:avLst/>
          </a:prstGeom>
          <a:solidFill>
            <a:srgbClr val="FFA41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p:cNvSpPr txBox="1">
            <a:spLocks/>
          </p:cNvSpPr>
          <p:nvPr/>
        </p:nvSpPr>
        <p:spPr>
          <a:xfrm>
            <a:off x="914400" y="2514600"/>
            <a:ext cx="7315200" cy="3657600"/>
          </a:xfrm>
          <a:prstGeom prst="rect">
            <a:avLst/>
          </a:prstGeom>
          <a:solidFill>
            <a:schemeClr val="bg2"/>
          </a:solidFill>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
                <a:srgbClr val="FF0000"/>
              </a:buClr>
              <a:buSzTx/>
              <a:buFont typeface="Calibri" pitchFamily="34" charset="0"/>
              <a:buNone/>
              <a:tabLst/>
              <a:defRPr/>
            </a:pPr>
            <a:r>
              <a:rPr kumimoji="0" lang="en-US" sz="2400" b="1" i="0" u="none" strike="noStrike" kern="1200" cap="none" spc="0" normalizeH="0" baseline="0" noProof="0" dirty="0" smtClean="0">
                <a:ln>
                  <a:noFill/>
                </a:ln>
                <a:solidFill>
                  <a:srgbClr val="FF0000"/>
                </a:solidFill>
                <a:effectLst/>
                <a:uLnTx/>
                <a:uFillTx/>
                <a:latin typeface="+mn-lt"/>
                <a:ea typeface="+mn-ea"/>
                <a:cs typeface="+mn-cs"/>
              </a:rPr>
              <a:t>ANSWER</a:t>
            </a:r>
          </a:p>
          <a:p>
            <a:pPr>
              <a:spcBef>
                <a:spcPct val="20000"/>
              </a:spcBef>
              <a:buClr>
                <a:srgbClr val="FF0000"/>
              </a:buClr>
            </a:pPr>
            <a:r>
              <a:rPr lang="en-US" sz="3200" dirty="0" smtClean="0"/>
              <a:t>Two ten means 2% of the invoice amount may be deducted if the invoice is paid within 10 days of the invoice date. Net thirty means that the total invoice amount must be paid within 30 days.</a:t>
            </a:r>
            <a:endParaRPr kumimoji="0" lang="en-US" sz="3200" b="0" i="0" u="none" strike="noStrike" kern="1200" cap="none" spc="0" normalizeH="0" baseline="0" noProof="0" dirty="0">
              <a:ln>
                <a:noFill/>
              </a:ln>
              <a:effectLst/>
              <a:uLnTx/>
              <a:uFillTx/>
              <a:latin typeface="+mn-lt"/>
              <a:ea typeface="+mn-ea"/>
              <a:cs typeface="+mn-cs"/>
            </a:endParaRPr>
          </a:p>
        </p:txBody>
      </p:sp>
      <p:grpSp>
        <p:nvGrpSpPr>
          <p:cNvPr id="9" name="Group 8"/>
          <p:cNvGrpSpPr/>
          <p:nvPr/>
        </p:nvGrpSpPr>
        <p:grpSpPr>
          <a:xfrm>
            <a:off x="7879080" y="0"/>
            <a:ext cx="1188720" cy="381000"/>
            <a:chOff x="7879080" y="0"/>
            <a:chExt cx="1188720" cy="381000"/>
          </a:xfrm>
        </p:grpSpPr>
        <p:sp>
          <p:nvSpPr>
            <p:cNvPr id="10" name="Flowchart: Delay 9"/>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1" name="TextBox 10"/>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00000"/>
              </a:lnSpc>
              <a:spcBef>
                <a:spcPts val="0"/>
              </a:spcBef>
              <a:spcAft>
                <a:spcPts val="600"/>
              </a:spcAft>
            </a:pPr>
            <a:r>
              <a:rPr lang="en-US" b="1" dirty="0" smtClean="0">
                <a:solidFill>
                  <a:schemeClr val="accent1"/>
                </a:solidFill>
              </a:rPr>
              <a:t>Lesson 9-4 </a:t>
            </a:r>
            <a:r>
              <a:rPr lang="en-US" dirty="0" smtClean="0"/>
              <a:t>Audit Your Understanding</a:t>
            </a:r>
            <a:endParaRPr lang="en-US" dirty="0"/>
          </a:p>
        </p:txBody>
      </p:sp>
      <p:sp>
        <p:nvSpPr>
          <p:cNvPr id="7" name="Content Placeholder 6"/>
          <p:cNvSpPr>
            <a:spLocks noGrp="1"/>
          </p:cNvSpPr>
          <p:nvPr>
            <p:ph idx="1"/>
          </p:nvPr>
        </p:nvSpPr>
        <p:spPr/>
        <p:txBody>
          <a:bodyPr vert="horz" lIns="91440" tIns="45720" rIns="91440" bIns="45720" rtlCol="0">
            <a:normAutofit/>
          </a:bodyPr>
          <a:lstStyle/>
          <a:p>
            <a:pPr marL="457200" marR="0" indent="-457200">
              <a:lnSpc>
                <a:spcPct val="100000"/>
              </a:lnSpc>
              <a:spcBef>
                <a:spcPts val="0"/>
              </a:spcBef>
              <a:spcAft>
                <a:spcPts val="600"/>
              </a:spcAft>
              <a:buNone/>
            </a:pPr>
            <a:r>
              <a:rPr lang="en-US" b="1" dirty="0" smtClean="0">
                <a:solidFill>
                  <a:srgbClr val="FF0000"/>
                </a:solidFill>
              </a:rPr>
              <a:t>5.	</a:t>
            </a:r>
            <a:r>
              <a:rPr lang="en-US" dirty="0" smtClean="0"/>
              <a:t>When </a:t>
            </a:r>
            <a:r>
              <a:rPr lang="en-US" dirty="0"/>
              <a:t>journalizing a cash payment to replenish petty cash, what is entered </a:t>
            </a:r>
            <a:r>
              <a:rPr lang="en-US" dirty="0" smtClean="0"/>
              <a:t>in the </a:t>
            </a:r>
            <a:r>
              <a:rPr lang="en-US" dirty="0"/>
              <a:t>Account Title column of the cash payments journal</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16</a:t>
            </a:fld>
            <a:endParaRPr lang="en-US" dirty="0"/>
          </a:p>
        </p:txBody>
      </p:sp>
      <p:pic>
        <p:nvPicPr>
          <p:cNvPr id="18439"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flipV="1">
            <a:off x="5048250" y="228600"/>
            <a:ext cx="4095750" cy="533400"/>
          </a:xfrm>
          <a:prstGeom prst="rect">
            <a:avLst/>
          </a:prstGeom>
          <a:noFill/>
          <a:ln w="9525">
            <a:noFill/>
            <a:miter lim="800000"/>
            <a:headEnd/>
            <a:tailEnd/>
          </a:ln>
        </p:spPr>
      </p:pic>
      <p:sp>
        <p:nvSpPr>
          <p:cNvPr id="6" name="Isosceles Triangle 5"/>
          <p:cNvSpPr/>
          <p:nvPr/>
        </p:nvSpPr>
        <p:spPr>
          <a:xfrm rot="5400000">
            <a:off x="-228600" y="1084730"/>
            <a:ext cx="914400" cy="457200"/>
          </a:xfrm>
          <a:prstGeom prst="triangle">
            <a:avLst/>
          </a:prstGeom>
          <a:solidFill>
            <a:srgbClr val="FFA41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p:cNvSpPr txBox="1">
            <a:spLocks/>
          </p:cNvSpPr>
          <p:nvPr/>
        </p:nvSpPr>
        <p:spPr>
          <a:xfrm>
            <a:off x="914400" y="3886200"/>
            <a:ext cx="7315200" cy="1828800"/>
          </a:xfrm>
          <a:prstGeom prst="rect">
            <a:avLst/>
          </a:prstGeom>
          <a:solidFill>
            <a:schemeClr val="bg2"/>
          </a:solidFill>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
                <a:srgbClr val="FF0000"/>
              </a:buClr>
              <a:buSzTx/>
              <a:buFont typeface="Calibri" pitchFamily="34" charset="0"/>
              <a:buNone/>
              <a:tabLst/>
              <a:defRPr/>
            </a:pPr>
            <a:r>
              <a:rPr kumimoji="0" lang="en-US" sz="2400" b="1" i="0" u="none" strike="noStrike" kern="1200" cap="none" spc="0" normalizeH="0" baseline="0" noProof="0" dirty="0" smtClean="0">
                <a:ln>
                  <a:noFill/>
                </a:ln>
                <a:solidFill>
                  <a:srgbClr val="FF0000"/>
                </a:solidFill>
                <a:effectLst/>
                <a:uLnTx/>
                <a:uFillTx/>
                <a:latin typeface="+mn-lt"/>
                <a:ea typeface="+mn-ea"/>
                <a:cs typeface="+mn-cs"/>
              </a:rPr>
              <a:t>ANSWER</a:t>
            </a:r>
          </a:p>
          <a:p>
            <a:pPr>
              <a:spcBef>
                <a:spcPct val="20000"/>
              </a:spcBef>
              <a:buClr>
                <a:srgbClr val="FF0000"/>
              </a:buClr>
            </a:pPr>
            <a:r>
              <a:rPr lang="en-US" sz="3200" dirty="0" smtClean="0"/>
              <a:t>The titles of the accounts for which the petty cash funds were used</a:t>
            </a:r>
            <a:endParaRPr kumimoji="0" lang="en-US" sz="3200" b="0" i="0" u="none" strike="noStrike" kern="1200" cap="none" spc="0" normalizeH="0" baseline="0" noProof="0" dirty="0">
              <a:ln>
                <a:noFill/>
              </a:ln>
              <a:effectLst/>
              <a:uLnTx/>
              <a:uFillTx/>
              <a:latin typeface="+mn-lt"/>
              <a:ea typeface="+mn-ea"/>
              <a:cs typeface="+mn-cs"/>
            </a:endParaRPr>
          </a:p>
        </p:txBody>
      </p:sp>
      <p:grpSp>
        <p:nvGrpSpPr>
          <p:cNvPr id="9" name="Group 8"/>
          <p:cNvGrpSpPr/>
          <p:nvPr/>
        </p:nvGrpSpPr>
        <p:grpSpPr>
          <a:xfrm>
            <a:off x="7879080" y="0"/>
            <a:ext cx="1188720" cy="381000"/>
            <a:chOff x="7879080" y="0"/>
            <a:chExt cx="1188720" cy="381000"/>
          </a:xfrm>
        </p:grpSpPr>
        <p:sp>
          <p:nvSpPr>
            <p:cNvPr id="10" name="Flowchart: Delay 9"/>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1" name="TextBox 10"/>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00000"/>
              </a:lnSpc>
              <a:spcBef>
                <a:spcPts val="0"/>
              </a:spcBef>
              <a:spcAft>
                <a:spcPts val="600"/>
              </a:spcAft>
            </a:pPr>
            <a:r>
              <a:rPr lang="en-US" b="1" dirty="0" smtClean="0">
                <a:solidFill>
                  <a:schemeClr val="accent1"/>
                </a:solidFill>
              </a:rPr>
              <a:t>Lesson 9-4 </a:t>
            </a:r>
            <a:r>
              <a:rPr lang="en-US" dirty="0" smtClean="0"/>
              <a:t>Audit Your Understanding</a:t>
            </a:r>
            <a:endParaRPr lang="en-US" dirty="0"/>
          </a:p>
        </p:txBody>
      </p:sp>
      <p:sp>
        <p:nvSpPr>
          <p:cNvPr id="7" name="Content Placeholder 6"/>
          <p:cNvSpPr>
            <a:spLocks noGrp="1"/>
          </p:cNvSpPr>
          <p:nvPr>
            <p:ph idx="1"/>
          </p:nvPr>
        </p:nvSpPr>
        <p:spPr/>
        <p:txBody>
          <a:bodyPr vert="horz" lIns="91440" tIns="45720" rIns="91440" bIns="45720" rtlCol="0">
            <a:normAutofit/>
          </a:bodyPr>
          <a:lstStyle/>
          <a:p>
            <a:pPr marL="457200" marR="0" indent="-457200">
              <a:lnSpc>
                <a:spcPct val="100000"/>
              </a:lnSpc>
              <a:spcBef>
                <a:spcPts val="0"/>
              </a:spcBef>
              <a:spcAft>
                <a:spcPts val="600"/>
              </a:spcAft>
              <a:buNone/>
            </a:pPr>
            <a:r>
              <a:rPr lang="en-US" b="1" dirty="0" smtClean="0">
                <a:solidFill>
                  <a:srgbClr val="FF0000"/>
                </a:solidFill>
              </a:rPr>
              <a:t>6.	</a:t>
            </a:r>
            <a:r>
              <a:rPr lang="en-US" dirty="0" smtClean="0"/>
              <a:t>How </a:t>
            </a:r>
            <a:r>
              <a:rPr lang="en-US" dirty="0"/>
              <a:t>is cash short recorded in the account, Cash Short and Over</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17</a:t>
            </a:fld>
            <a:endParaRPr lang="en-US" dirty="0"/>
          </a:p>
        </p:txBody>
      </p:sp>
      <p:pic>
        <p:nvPicPr>
          <p:cNvPr id="18439"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flipV="1">
            <a:off x="5048250" y="228600"/>
            <a:ext cx="4095750" cy="533400"/>
          </a:xfrm>
          <a:prstGeom prst="rect">
            <a:avLst/>
          </a:prstGeom>
          <a:noFill/>
          <a:ln w="9525">
            <a:noFill/>
            <a:miter lim="800000"/>
            <a:headEnd/>
            <a:tailEnd/>
          </a:ln>
        </p:spPr>
      </p:pic>
      <p:sp>
        <p:nvSpPr>
          <p:cNvPr id="6" name="Isosceles Triangle 5"/>
          <p:cNvSpPr/>
          <p:nvPr/>
        </p:nvSpPr>
        <p:spPr>
          <a:xfrm rot="5400000">
            <a:off x="-228600" y="1084730"/>
            <a:ext cx="914400" cy="457200"/>
          </a:xfrm>
          <a:prstGeom prst="triangle">
            <a:avLst/>
          </a:prstGeom>
          <a:solidFill>
            <a:srgbClr val="FFA41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p:cNvSpPr txBox="1">
            <a:spLocks/>
          </p:cNvSpPr>
          <p:nvPr/>
        </p:nvSpPr>
        <p:spPr>
          <a:xfrm>
            <a:off x="914400" y="3429001"/>
            <a:ext cx="7315200" cy="1828800"/>
          </a:xfrm>
          <a:prstGeom prst="rect">
            <a:avLst/>
          </a:prstGeom>
          <a:solidFill>
            <a:schemeClr val="bg2"/>
          </a:solidFill>
        </p:spPr>
        <p:txBody>
          <a:bodyPr vert="horz" lIns="91440" tIns="45720" rIns="91440" bIns="45720" rtlCol="0">
            <a:normAutofit/>
          </a:bodyPr>
          <a:lstStyle/>
          <a:p>
            <a:pPr marL="0" marR="0" lvl="0" indent="0" algn="l" defTabSz="914400" rtl="0" eaLnBrk="1" fontAlgn="auto" latinLnBrk="0" hangingPunct="1">
              <a:lnSpc>
                <a:spcPct val="100000"/>
              </a:lnSpc>
              <a:spcBef>
                <a:spcPct val="20000"/>
              </a:spcBef>
              <a:spcAft>
                <a:spcPts val="0"/>
              </a:spcAft>
              <a:buClr>
                <a:srgbClr val="FF0000"/>
              </a:buClr>
              <a:buSzTx/>
              <a:buFont typeface="Calibri" pitchFamily="34" charset="0"/>
              <a:buNone/>
              <a:tabLst/>
              <a:defRPr/>
            </a:pPr>
            <a:r>
              <a:rPr kumimoji="0" lang="en-US" sz="2400" b="1" i="0" u="none" strike="noStrike" kern="1200" cap="none" spc="0" normalizeH="0" baseline="0" noProof="0" dirty="0" smtClean="0">
                <a:ln>
                  <a:noFill/>
                </a:ln>
                <a:solidFill>
                  <a:srgbClr val="FF0000"/>
                </a:solidFill>
                <a:effectLst/>
                <a:uLnTx/>
                <a:uFillTx/>
                <a:latin typeface="+mn-lt"/>
                <a:ea typeface="+mn-ea"/>
                <a:cs typeface="+mn-cs"/>
              </a:rPr>
              <a:t>ANSWER</a:t>
            </a:r>
          </a:p>
          <a:p>
            <a:pPr>
              <a:spcBef>
                <a:spcPct val="20000"/>
              </a:spcBef>
              <a:buClr>
                <a:srgbClr val="FF0000"/>
              </a:buClr>
            </a:pPr>
            <a:r>
              <a:rPr lang="en-US" sz="3200" dirty="0" smtClean="0"/>
              <a:t>As a debit</a:t>
            </a:r>
            <a:endParaRPr kumimoji="0" lang="en-US" sz="3200" b="0" i="0" u="none" strike="noStrike" kern="1200" cap="none" spc="0" normalizeH="0" baseline="0" noProof="0" dirty="0">
              <a:ln>
                <a:noFill/>
              </a:ln>
              <a:effectLst/>
              <a:uLnTx/>
              <a:uFillTx/>
              <a:latin typeface="+mn-lt"/>
              <a:ea typeface="+mn-ea"/>
              <a:cs typeface="+mn-cs"/>
            </a:endParaRPr>
          </a:p>
        </p:txBody>
      </p:sp>
      <p:grpSp>
        <p:nvGrpSpPr>
          <p:cNvPr id="9" name="Group 8"/>
          <p:cNvGrpSpPr/>
          <p:nvPr/>
        </p:nvGrpSpPr>
        <p:grpSpPr>
          <a:xfrm>
            <a:off x="7879080" y="0"/>
            <a:ext cx="1188720" cy="381000"/>
            <a:chOff x="7879080" y="0"/>
            <a:chExt cx="1188720" cy="381000"/>
          </a:xfrm>
        </p:grpSpPr>
        <p:sp>
          <p:nvSpPr>
            <p:cNvPr id="10" name="Flowchart: Delay 9"/>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1" name="TextBox 10"/>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Cash Payments Journal</a:t>
            </a:r>
            <a:endParaRPr lang="en-US" dirty="0"/>
          </a:p>
        </p:txBody>
      </p:sp>
      <p:sp>
        <p:nvSpPr>
          <p:cNvPr id="4" name="Content Placeholder 3"/>
          <p:cNvSpPr>
            <a:spLocks noGrp="1"/>
          </p:cNvSpPr>
          <p:nvPr>
            <p:ph idx="1"/>
          </p:nvPr>
        </p:nvSpPr>
        <p:spPr/>
        <p:txBody>
          <a:bodyPr/>
          <a:lstStyle/>
          <a:p>
            <a:r>
              <a:rPr lang="en-US" dirty="0" smtClean="0"/>
              <a:t>A </a:t>
            </a:r>
            <a:r>
              <a:rPr lang="en-US" b="1" dirty="0" smtClean="0">
                <a:solidFill>
                  <a:srgbClr val="0070C0"/>
                </a:solidFill>
              </a:rPr>
              <a:t>cash payments journal </a:t>
            </a:r>
            <a:r>
              <a:rPr lang="en-US" dirty="0" smtClean="0"/>
              <a:t>is a special journal used to record only cash payment transactions.</a:t>
            </a:r>
            <a:endParaRPr lang="en-US" dirty="0"/>
          </a:p>
        </p:txBody>
      </p:sp>
      <p:sp>
        <p:nvSpPr>
          <p:cNvPr id="2" name="Slide Number Placeholder 1"/>
          <p:cNvSpPr>
            <a:spLocks noGrp="1"/>
          </p:cNvSpPr>
          <p:nvPr>
            <p:ph type="sldNum" sz="quarter" idx="12"/>
          </p:nvPr>
        </p:nvSpPr>
        <p:spPr/>
        <p:txBody>
          <a:bodyPr/>
          <a:lstStyle/>
          <a:p>
            <a:r>
              <a:rPr lang="en-US" smtClean="0"/>
              <a:t>SLIDE </a:t>
            </a:r>
            <a:fld id="{FCD2455E-EC1D-45EA-B6B2-90AB88848CFD}" type="slidenum">
              <a:rPr lang="en-US" smtClean="0"/>
              <a:pPr/>
              <a:t>2</a:t>
            </a:fld>
            <a:endParaRPr lang="en-US" dirty="0"/>
          </a:p>
        </p:txBody>
      </p:sp>
      <p:pic>
        <p:nvPicPr>
          <p:cNvPr id="6" name="Picture 5" descr="C21-SE-MC-009-Page260.jpg"/>
          <p:cNvPicPr>
            <a:picLocks noChangeAspect="1"/>
          </p:cNvPicPr>
          <p:nvPr/>
        </p:nvPicPr>
        <p:blipFill>
          <a:blip r:embed="rId2" cstate="print"/>
          <a:stretch>
            <a:fillRect/>
          </a:stretch>
        </p:blipFill>
        <p:spPr>
          <a:xfrm>
            <a:off x="457200" y="3429000"/>
            <a:ext cx="8229600" cy="1615994"/>
          </a:xfrm>
          <a:prstGeom prst="rect">
            <a:avLst/>
          </a:prstGeom>
        </p:spPr>
      </p:pic>
      <p:sp>
        <p:nvSpPr>
          <p:cNvPr id="7" name="TextBox 6"/>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grpSp>
        <p:nvGrpSpPr>
          <p:cNvPr id="8" name="Group 7"/>
          <p:cNvGrpSpPr/>
          <p:nvPr/>
        </p:nvGrpSpPr>
        <p:grpSpPr>
          <a:xfrm>
            <a:off x="7879080" y="0"/>
            <a:ext cx="1188720" cy="381000"/>
            <a:chOff x="7879080" y="0"/>
            <a:chExt cx="1188720" cy="381000"/>
          </a:xfrm>
        </p:grpSpPr>
        <p:sp>
          <p:nvSpPr>
            <p:cNvPr id="9" name="Flowchart: Delay 8"/>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0" name="TextBox 9"/>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Trade Discount</a:t>
            </a:r>
            <a:endParaRPr lang="en-US" dirty="0"/>
          </a:p>
        </p:txBody>
      </p:sp>
      <p:sp>
        <p:nvSpPr>
          <p:cNvPr id="3" name="Content Placeholder 2"/>
          <p:cNvSpPr>
            <a:spLocks noGrp="1"/>
          </p:cNvSpPr>
          <p:nvPr>
            <p:ph idx="1"/>
          </p:nvPr>
        </p:nvSpPr>
        <p:spPr/>
        <p:txBody>
          <a:bodyPr>
            <a:normAutofit/>
          </a:bodyPr>
          <a:lstStyle/>
          <a:p>
            <a:r>
              <a:rPr lang="en-US" dirty="0" smtClean="0"/>
              <a:t>The retail price listed in a catalog or on an Internet site is called a </a:t>
            </a:r>
            <a:r>
              <a:rPr lang="en-US" b="1" dirty="0" smtClean="0">
                <a:solidFill>
                  <a:srgbClr val="0070C0"/>
                </a:solidFill>
              </a:rPr>
              <a:t>list price</a:t>
            </a:r>
            <a:r>
              <a:rPr lang="en-US" dirty="0" smtClean="0"/>
              <a:t>. </a:t>
            </a:r>
          </a:p>
          <a:p>
            <a:r>
              <a:rPr lang="en-US" dirty="0" smtClean="0"/>
              <a:t>A </a:t>
            </a:r>
            <a:r>
              <a:rPr lang="en-US" b="1" dirty="0">
                <a:solidFill>
                  <a:srgbClr val="0070C0"/>
                </a:solidFill>
              </a:rPr>
              <a:t>trade discount </a:t>
            </a:r>
            <a:r>
              <a:rPr lang="en-US" dirty="0" smtClean="0"/>
              <a:t>is a reduction in the list price granted to a merchandising business. </a:t>
            </a:r>
          </a:p>
          <a:p>
            <a:r>
              <a:rPr lang="en-US" dirty="0" smtClean="0"/>
              <a:t>The price after the trade discount has been deducted from the list price is referred to as the </a:t>
            </a:r>
            <a:r>
              <a:rPr lang="en-US" b="1" dirty="0">
                <a:solidFill>
                  <a:srgbClr val="0070C0"/>
                </a:solidFill>
              </a:rPr>
              <a:t>net price</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smtClean="0"/>
              <a:t>SLIDE </a:t>
            </a:r>
            <a:fld id="{FCD2455E-EC1D-45EA-B6B2-90AB88848CFD}" type="slidenum">
              <a:rPr lang="en-US" smtClean="0"/>
              <a:pPr/>
              <a:t>3</a:t>
            </a:fld>
            <a:endParaRPr lang="en-US" dirty="0"/>
          </a:p>
        </p:txBody>
      </p:sp>
      <p:sp>
        <p:nvSpPr>
          <p:cNvPr id="5" name="TextBox 4"/>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grpSp>
        <p:nvGrpSpPr>
          <p:cNvPr id="6" name="Group 5"/>
          <p:cNvGrpSpPr/>
          <p:nvPr/>
        </p:nvGrpSpPr>
        <p:grpSpPr>
          <a:xfrm>
            <a:off x="7879080" y="0"/>
            <a:ext cx="1188720" cy="381000"/>
            <a:chOff x="7879080" y="0"/>
            <a:chExt cx="1188720" cy="381000"/>
          </a:xfrm>
        </p:grpSpPr>
        <p:sp>
          <p:nvSpPr>
            <p:cNvPr id="7" name="Flowchart: Delay 6"/>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 name="TextBox 7"/>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Cash Discount</a:t>
            </a:r>
            <a:endParaRPr lang="en-US" dirty="0"/>
          </a:p>
        </p:txBody>
      </p:sp>
      <p:sp>
        <p:nvSpPr>
          <p:cNvPr id="3" name="Content Placeholder 2"/>
          <p:cNvSpPr>
            <a:spLocks noGrp="1"/>
          </p:cNvSpPr>
          <p:nvPr>
            <p:ph idx="1"/>
          </p:nvPr>
        </p:nvSpPr>
        <p:spPr/>
        <p:txBody>
          <a:bodyPr/>
          <a:lstStyle/>
          <a:p>
            <a:r>
              <a:rPr lang="en-US" dirty="0" smtClean="0"/>
              <a:t>A </a:t>
            </a:r>
            <a:r>
              <a:rPr lang="en-US" b="1" dirty="0" smtClean="0">
                <a:solidFill>
                  <a:srgbClr val="0070C0"/>
                </a:solidFill>
              </a:rPr>
              <a:t>cash discount </a:t>
            </a:r>
            <a:r>
              <a:rPr lang="en-US" dirty="0" smtClean="0"/>
              <a:t>is a deduction that a vendor allows on an invoice amount to encourage prompt payment. </a:t>
            </a:r>
          </a:p>
          <a:p>
            <a:r>
              <a:rPr lang="en-US" dirty="0" smtClean="0"/>
              <a:t>A journal amount column that is not headed with an account title is called a </a:t>
            </a:r>
            <a:r>
              <a:rPr lang="en-US" b="1" dirty="0">
                <a:solidFill>
                  <a:srgbClr val="0070C0"/>
                </a:solidFill>
              </a:rPr>
              <a:t>general amount column</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smtClean="0"/>
              <a:t>SLIDE </a:t>
            </a:r>
            <a:fld id="{FCD2455E-EC1D-45EA-B6B2-90AB88848CFD}" type="slidenum">
              <a:rPr lang="en-US" smtClean="0"/>
              <a:pPr/>
              <a:t>4</a:t>
            </a:fld>
            <a:endParaRPr lang="en-US" dirty="0"/>
          </a:p>
        </p:txBody>
      </p:sp>
      <p:sp>
        <p:nvSpPr>
          <p:cNvPr id="5" name="TextBox 4"/>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grpSp>
        <p:nvGrpSpPr>
          <p:cNvPr id="6" name="Group 5"/>
          <p:cNvGrpSpPr/>
          <p:nvPr/>
        </p:nvGrpSpPr>
        <p:grpSpPr>
          <a:xfrm>
            <a:off x="7879080" y="0"/>
            <a:ext cx="1188720" cy="381000"/>
            <a:chOff x="7879080" y="0"/>
            <a:chExt cx="1188720" cy="381000"/>
          </a:xfrm>
        </p:grpSpPr>
        <p:sp>
          <p:nvSpPr>
            <p:cNvPr id="7" name="Flowchart: Delay 6"/>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 name="TextBox 7"/>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Cash Payment of an Expense</a:t>
            </a:r>
            <a:endParaRPr lang="en-US" dirty="0"/>
          </a:p>
        </p:txBody>
      </p:sp>
      <p:sp>
        <p:nvSpPr>
          <p:cNvPr id="4" name="Slide Number Placeholder 3"/>
          <p:cNvSpPr>
            <a:spLocks noGrp="1"/>
          </p:cNvSpPr>
          <p:nvPr>
            <p:ph type="sldNum" sz="quarter" idx="12"/>
          </p:nvPr>
        </p:nvSpPr>
        <p:spPr/>
        <p:txBody>
          <a:bodyPr/>
          <a:lstStyle/>
          <a:p>
            <a:r>
              <a:rPr lang="en-US" smtClean="0"/>
              <a:t>SLIDE </a:t>
            </a:r>
            <a:fld id="{FCD2455E-EC1D-45EA-B6B2-90AB88848CFD}" type="slidenum">
              <a:rPr lang="en-US" smtClean="0"/>
              <a:pPr/>
              <a:t>5</a:t>
            </a:fld>
            <a:endParaRPr lang="en-US" dirty="0"/>
          </a:p>
        </p:txBody>
      </p:sp>
      <p:sp>
        <p:nvSpPr>
          <p:cNvPr id="9" name="Rectangle 8"/>
          <p:cNvSpPr/>
          <p:nvPr/>
        </p:nvSpPr>
        <p:spPr>
          <a:xfrm>
            <a:off x="457200" y="1600200"/>
            <a:ext cx="4114800" cy="1015663"/>
          </a:xfrm>
          <a:prstGeom prst="rect">
            <a:avLst/>
          </a:prstGeom>
          <a:gradFill flip="none" rotWithShape="1">
            <a:gsLst>
              <a:gs pos="0">
                <a:schemeClr val="bg1"/>
              </a:gs>
              <a:gs pos="50000">
                <a:srgbClr val="CCECFF"/>
              </a:gs>
              <a:gs pos="100000">
                <a:schemeClr val="bg1"/>
              </a:gs>
            </a:gsLst>
            <a:lin ang="10800000" scaled="1"/>
            <a:tileRect/>
          </a:gradFill>
        </p:spPr>
        <p:txBody>
          <a:bodyPr vert="horz" wrap="square" lIns="91440" tIns="45720" rIns="91440" bIns="45720" rtlCol="0" anchor="t">
            <a:spAutoFit/>
          </a:bodyPr>
          <a:lstStyle/>
          <a:p>
            <a:r>
              <a:rPr lang="en-US" sz="2000" dirty="0" smtClean="0"/>
              <a:t>November 3. Wrote a check to </a:t>
            </a:r>
            <a:r>
              <a:rPr lang="en-US" sz="2000" dirty="0" err="1" smtClean="0"/>
              <a:t>Kelser</a:t>
            </a:r>
            <a:r>
              <a:rPr lang="en-US" sz="2000" dirty="0" smtClean="0"/>
              <a:t> Promotions for advertising, $600.00. Check No. 689.</a:t>
            </a:r>
            <a:endParaRPr lang="en-US" sz="2000" dirty="0"/>
          </a:p>
        </p:txBody>
      </p:sp>
      <p:pic>
        <p:nvPicPr>
          <p:cNvPr id="8" name="Picture 7" descr="C21-SE-MC-009-Page261.jpg"/>
          <p:cNvPicPr>
            <a:picLocks noChangeAspect="1"/>
          </p:cNvPicPr>
          <p:nvPr/>
        </p:nvPicPr>
        <p:blipFill>
          <a:blip r:embed="rId2" cstate="print"/>
          <a:srcRect b="40000"/>
          <a:stretch>
            <a:fillRect/>
          </a:stretch>
        </p:blipFill>
        <p:spPr>
          <a:xfrm>
            <a:off x="457200" y="3429000"/>
            <a:ext cx="8229600" cy="1077322"/>
          </a:xfrm>
          <a:prstGeom prst="rect">
            <a:avLst/>
          </a:prstGeom>
        </p:spPr>
      </p:pic>
      <p:sp>
        <p:nvSpPr>
          <p:cNvPr id="11" name="TextBox 10"/>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grpSp>
        <p:nvGrpSpPr>
          <p:cNvPr id="12" name="Group 11"/>
          <p:cNvGrpSpPr/>
          <p:nvPr/>
        </p:nvGrpSpPr>
        <p:grpSpPr>
          <a:xfrm>
            <a:off x="7879080" y="0"/>
            <a:ext cx="1188720" cy="381000"/>
            <a:chOff x="7879080" y="0"/>
            <a:chExt cx="1188720" cy="381000"/>
          </a:xfrm>
        </p:grpSpPr>
        <p:sp>
          <p:nvSpPr>
            <p:cNvPr id="13" name="Flowchart: Delay 12"/>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4" name="TextBox 13"/>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grpSp>
        <p:nvGrpSpPr>
          <p:cNvPr id="15" name="Group 14"/>
          <p:cNvGrpSpPr/>
          <p:nvPr/>
        </p:nvGrpSpPr>
        <p:grpSpPr>
          <a:xfrm>
            <a:off x="5334000" y="1447800"/>
            <a:ext cx="2928136" cy="718066"/>
            <a:chOff x="5755849" y="1676400"/>
            <a:chExt cx="2928136" cy="718066"/>
          </a:xfrm>
        </p:grpSpPr>
        <p:grpSp>
          <p:nvGrpSpPr>
            <p:cNvPr id="16" name="Group 53"/>
            <p:cNvGrpSpPr/>
            <p:nvPr/>
          </p:nvGrpSpPr>
          <p:grpSpPr>
            <a:xfrm>
              <a:off x="5755849" y="1676400"/>
              <a:ext cx="2928136" cy="718066"/>
              <a:chOff x="5755849" y="1676400"/>
              <a:chExt cx="2928136" cy="718066"/>
            </a:xfrm>
          </p:grpSpPr>
          <p:sp>
            <p:nvSpPr>
              <p:cNvPr id="18" name="Rectangle 17"/>
              <p:cNvSpPr/>
              <p:nvPr/>
            </p:nvSpPr>
            <p:spPr>
              <a:xfrm>
                <a:off x="5812716" y="1676400"/>
                <a:ext cx="2871269" cy="369332"/>
              </a:xfrm>
              <a:prstGeom prst="rect">
                <a:avLst/>
              </a:prstGeom>
            </p:spPr>
            <p:txBody>
              <a:bodyPr wrap="square">
                <a:spAutoFit/>
              </a:bodyPr>
              <a:lstStyle/>
              <a:p>
                <a:pPr algn="ctr"/>
                <a:r>
                  <a:rPr lang="en-US" dirty="0" smtClean="0"/>
                  <a:t>Advertising Expense</a:t>
                </a:r>
              </a:p>
            </p:txBody>
          </p:sp>
          <p:cxnSp>
            <p:nvCxnSpPr>
              <p:cNvPr id="19" name="Straight Connector 18"/>
              <p:cNvCxnSpPr/>
              <p:nvPr/>
            </p:nvCxnSpPr>
            <p:spPr>
              <a:xfrm flipH="1">
                <a:off x="5755849" y="2028706"/>
                <a:ext cx="274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127449" y="2028706"/>
                <a:ext cx="0" cy="3657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 name="Rectangle 16"/>
            <p:cNvSpPr/>
            <p:nvPr/>
          </p:nvSpPr>
          <p:spPr>
            <a:xfrm>
              <a:off x="5862989" y="2025134"/>
              <a:ext cx="1264460" cy="365760"/>
            </a:xfrm>
            <a:prstGeom prst="rect">
              <a:avLst/>
            </a:prstGeom>
          </p:spPr>
          <p:txBody>
            <a:bodyPr wrap="square">
              <a:spAutoFit/>
            </a:bodyPr>
            <a:lstStyle/>
            <a:p>
              <a:pPr algn="r"/>
              <a:r>
                <a:rPr lang="en-US" dirty="0" smtClean="0"/>
                <a:t>600.00</a:t>
              </a:r>
            </a:p>
          </p:txBody>
        </p:sp>
      </p:grpSp>
      <p:grpSp>
        <p:nvGrpSpPr>
          <p:cNvPr id="21" name="Group 20"/>
          <p:cNvGrpSpPr/>
          <p:nvPr/>
        </p:nvGrpSpPr>
        <p:grpSpPr>
          <a:xfrm>
            <a:off x="5331185" y="2286000"/>
            <a:ext cx="2871269" cy="718066"/>
            <a:chOff x="5753034" y="2667000"/>
            <a:chExt cx="2871269" cy="718066"/>
          </a:xfrm>
        </p:grpSpPr>
        <p:grpSp>
          <p:nvGrpSpPr>
            <p:cNvPr id="22" name="Group 55"/>
            <p:cNvGrpSpPr/>
            <p:nvPr/>
          </p:nvGrpSpPr>
          <p:grpSpPr>
            <a:xfrm>
              <a:off x="5753034" y="2667000"/>
              <a:ext cx="2871269" cy="718066"/>
              <a:chOff x="5753034" y="2667000"/>
              <a:chExt cx="2871269" cy="718066"/>
            </a:xfrm>
          </p:grpSpPr>
          <p:sp>
            <p:nvSpPr>
              <p:cNvPr id="24" name="Rectangle 23"/>
              <p:cNvSpPr/>
              <p:nvPr/>
            </p:nvSpPr>
            <p:spPr>
              <a:xfrm>
                <a:off x="5753034" y="2667000"/>
                <a:ext cx="2871269" cy="369332"/>
              </a:xfrm>
              <a:prstGeom prst="rect">
                <a:avLst/>
              </a:prstGeom>
            </p:spPr>
            <p:txBody>
              <a:bodyPr wrap="square">
                <a:spAutoFit/>
              </a:bodyPr>
              <a:lstStyle/>
              <a:p>
                <a:pPr algn="ctr"/>
                <a:r>
                  <a:rPr lang="en-US" dirty="0" smtClean="0"/>
                  <a:t>Cash</a:t>
                </a:r>
              </a:p>
            </p:txBody>
          </p:sp>
          <p:cxnSp>
            <p:nvCxnSpPr>
              <p:cNvPr id="25" name="Straight Connector 24"/>
              <p:cNvCxnSpPr/>
              <p:nvPr/>
            </p:nvCxnSpPr>
            <p:spPr>
              <a:xfrm flipH="1">
                <a:off x="5755849" y="3019306"/>
                <a:ext cx="274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127449" y="3019306"/>
                <a:ext cx="0" cy="3657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Rectangle 22"/>
            <p:cNvSpPr/>
            <p:nvPr/>
          </p:nvSpPr>
          <p:spPr>
            <a:xfrm>
              <a:off x="7356049" y="3019306"/>
              <a:ext cx="1264460" cy="365760"/>
            </a:xfrm>
            <a:prstGeom prst="rect">
              <a:avLst/>
            </a:prstGeom>
          </p:spPr>
          <p:txBody>
            <a:bodyPr wrap="square">
              <a:spAutoFit/>
            </a:bodyPr>
            <a:lstStyle/>
            <a:p>
              <a:pPr algn="r"/>
              <a:r>
                <a:rPr lang="en-US" dirty="0" smtClean="0"/>
                <a:t>600.00</a:t>
              </a:r>
            </a:p>
          </p:txBody>
        </p:sp>
      </p:grpSp>
      <p:sp>
        <p:nvSpPr>
          <p:cNvPr id="27" name="Down Arrow 26"/>
          <p:cNvSpPr/>
          <p:nvPr/>
        </p:nvSpPr>
        <p:spPr>
          <a:xfrm>
            <a:off x="6740951" y="2667000"/>
            <a:ext cx="365760" cy="365760"/>
          </a:xfrm>
          <a:prstGeom prst="down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28" name="Up Arrow 27"/>
          <p:cNvSpPr/>
          <p:nvPr/>
        </p:nvSpPr>
        <p:spPr>
          <a:xfrm>
            <a:off x="5384591" y="1828800"/>
            <a:ext cx="365760" cy="365760"/>
          </a:xfrm>
          <a:prstGeom prst="up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grpSp>
        <p:nvGrpSpPr>
          <p:cNvPr id="29" name="Group 28"/>
          <p:cNvGrpSpPr/>
          <p:nvPr/>
        </p:nvGrpSpPr>
        <p:grpSpPr>
          <a:xfrm>
            <a:off x="3429000" y="4495800"/>
            <a:ext cx="2209800" cy="1295400"/>
            <a:chOff x="990600" y="1893332"/>
            <a:chExt cx="2209800" cy="1295400"/>
          </a:xfrm>
        </p:grpSpPr>
        <p:cxnSp>
          <p:nvCxnSpPr>
            <p:cNvPr id="30" name="Straight Arrow Connector 29"/>
            <p:cNvCxnSpPr/>
            <p:nvPr/>
          </p:nvCxnSpPr>
          <p:spPr>
            <a:xfrm flipH="1" flipV="1">
              <a:off x="990600" y="1893332"/>
              <a:ext cx="259080" cy="1107044"/>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3</a:t>
              </a:r>
            </a:p>
          </p:txBody>
        </p:sp>
        <p:sp>
          <p:nvSpPr>
            <p:cNvPr id="32" name="TextBox 31"/>
            <p:cNvSpPr txBox="1"/>
            <p:nvPr/>
          </p:nvSpPr>
          <p:spPr>
            <a:xfrm>
              <a:off x="1447800" y="2819400"/>
              <a:ext cx="1752600" cy="369332"/>
            </a:xfrm>
            <a:prstGeom prst="rect">
              <a:avLst/>
            </a:prstGeom>
            <a:noFill/>
          </p:spPr>
          <p:txBody>
            <a:bodyPr wrap="square" rtlCol="0">
              <a:spAutoFit/>
            </a:bodyPr>
            <a:lstStyle/>
            <a:p>
              <a:r>
                <a:rPr lang="en-US" dirty="0" smtClean="0">
                  <a:solidFill>
                    <a:srgbClr val="0070C0"/>
                  </a:solidFill>
                </a:rPr>
                <a:t>Check Number</a:t>
              </a:r>
              <a:endParaRPr lang="en-US" dirty="0">
                <a:solidFill>
                  <a:srgbClr val="0070C0"/>
                </a:solidFill>
              </a:endParaRPr>
            </a:p>
          </p:txBody>
        </p:sp>
      </p:grpSp>
      <p:grpSp>
        <p:nvGrpSpPr>
          <p:cNvPr id="37" name="Group 36"/>
          <p:cNvGrpSpPr/>
          <p:nvPr/>
        </p:nvGrpSpPr>
        <p:grpSpPr>
          <a:xfrm>
            <a:off x="381000" y="4419600"/>
            <a:ext cx="949534" cy="1371600"/>
            <a:chOff x="1066800" y="2057400"/>
            <a:chExt cx="949534" cy="1371600"/>
          </a:xfrm>
        </p:grpSpPr>
        <p:cxnSp>
          <p:nvCxnSpPr>
            <p:cNvPr id="38" name="Straight Arrow Connector 37"/>
            <p:cNvCxnSpPr/>
            <p:nvPr/>
          </p:nvCxnSpPr>
          <p:spPr>
            <a:xfrm flipV="1">
              <a:off x="1219200" y="2057400"/>
              <a:ext cx="533400" cy="12192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Rectangle 7"/>
            <p:cNvSpPr>
              <a:spLocks noChangeArrowheads="1"/>
            </p:cNvSpPr>
            <p:nvPr/>
          </p:nvSpPr>
          <p:spPr bwMode="auto">
            <a:xfrm>
              <a:off x="1066800" y="3059668"/>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1</a:t>
              </a:r>
            </a:p>
          </p:txBody>
        </p:sp>
        <p:sp>
          <p:nvSpPr>
            <p:cNvPr id="40" name="TextBox 39"/>
            <p:cNvSpPr txBox="1"/>
            <p:nvPr/>
          </p:nvSpPr>
          <p:spPr>
            <a:xfrm>
              <a:off x="1390650" y="3059668"/>
              <a:ext cx="625684" cy="369332"/>
            </a:xfrm>
            <a:prstGeom prst="rect">
              <a:avLst/>
            </a:prstGeom>
            <a:noFill/>
          </p:spPr>
          <p:txBody>
            <a:bodyPr wrap="none" rtlCol="0">
              <a:spAutoFit/>
            </a:bodyPr>
            <a:lstStyle/>
            <a:p>
              <a:r>
                <a:rPr lang="en-US" dirty="0" smtClean="0">
                  <a:solidFill>
                    <a:srgbClr val="0070C0"/>
                  </a:solidFill>
                </a:rPr>
                <a:t>Date</a:t>
              </a:r>
              <a:endParaRPr lang="en-US" dirty="0">
                <a:solidFill>
                  <a:srgbClr val="0070C0"/>
                </a:solidFill>
              </a:endParaRPr>
            </a:p>
          </p:txBody>
        </p:sp>
      </p:grpSp>
      <p:grpSp>
        <p:nvGrpSpPr>
          <p:cNvPr id="41" name="Group 40"/>
          <p:cNvGrpSpPr/>
          <p:nvPr/>
        </p:nvGrpSpPr>
        <p:grpSpPr>
          <a:xfrm>
            <a:off x="7086600" y="4495800"/>
            <a:ext cx="1676400" cy="1295400"/>
            <a:chOff x="1066800" y="1893332"/>
            <a:chExt cx="1676400" cy="1295400"/>
          </a:xfrm>
        </p:grpSpPr>
        <p:cxnSp>
          <p:nvCxnSpPr>
            <p:cNvPr id="42" name="Straight Arrow Connector 41"/>
            <p:cNvCxnSpPr/>
            <p:nvPr/>
          </p:nvCxnSpPr>
          <p:spPr>
            <a:xfrm flipV="1">
              <a:off x="1249680" y="1893332"/>
              <a:ext cx="731520" cy="107846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5</a:t>
              </a:r>
            </a:p>
          </p:txBody>
        </p:sp>
        <p:sp>
          <p:nvSpPr>
            <p:cNvPr id="44" name="TextBox 43"/>
            <p:cNvSpPr txBox="1"/>
            <p:nvPr/>
          </p:nvSpPr>
          <p:spPr>
            <a:xfrm>
              <a:off x="1447800" y="2819400"/>
              <a:ext cx="1295400" cy="369332"/>
            </a:xfrm>
            <a:prstGeom prst="rect">
              <a:avLst/>
            </a:prstGeom>
            <a:noFill/>
          </p:spPr>
          <p:txBody>
            <a:bodyPr wrap="square" rtlCol="0">
              <a:spAutoFit/>
            </a:bodyPr>
            <a:lstStyle/>
            <a:p>
              <a:r>
                <a:rPr lang="en-US" dirty="0" smtClean="0">
                  <a:solidFill>
                    <a:srgbClr val="0070C0"/>
                  </a:solidFill>
                </a:rPr>
                <a:t>Credit</a:t>
              </a:r>
              <a:endParaRPr lang="en-US" dirty="0">
                <a:solidFill>
                  <a:srgbClr val="0070C0"/>
                </a:solidFill>
              </a:endParaRPr>
            </a:p>
          </p:txBody>
        </p:sp>
      </p:grpSp>
      <p:grpSp>
        <p:nvGrpSpPr>
          <p:cNvPr id="45" name="Group 44"/>
          <p:cNvGrpSpPr/>
          <p:nvPr/>
        </p:nvGrpSpPr>
        <p:grpSpPr>
          <a:xfrm>
            <a:off x="4800600" y="4419600"/>
            <a:ext cx="2743200" cy="1359932"/>
            <a:chOff x="228600" y="1828800"/>
            <a:chExt cx="2743200" cy="1359932"/>
          </a:xfrm>
        </p:grpSpPr>
        <p:cxnSp>
          <p:nvCxnSpPr>
            <p:cNvPr id="46" name="Straight Arrow Connector 45"/>
            <p:cNvCxnSpPr/>
            <p:nvPr/>
          </p:nvCxnSpPr>
          <p:spPr>
            <a:xfrm flipH="1" flipV="1">
              <a:off x="228600" y="1828800"/>
              <a:ext cx="1021080" cy="11430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4</a:t>
              </a:r>
            </a:p>
          </p:txBody>
        </p:sp>
        <p:sp>
          <p:nvSpPr>
            <p:cNvPr id="48" name="TextBox 47"/>
            <p:cNvSpPr txBox="1"/>
            <p:nvPr/>
          </p:nvSpPr>
          <p:spPr>
            <a:xfrm>
              <a:off x="1447800" y="2819400"/>
              <a:ext cx="1524000" cy="369332"/>
            </a:xfrm>
            <a:prstGeom prst="rect">
              <a:avLst/>
            </a:prstGeom>
            <a:noFill/>
          </p:spPr>
          <p:txBody>
            <a:bodyPr wrap="square" rtlCol="0">
              <a:spAutoFit/>
            </a:bodyPr>
            <a:lstStyle/>
            <a:p>
              <a:r>
                <a:rPr lang="en-US" dirty="0" smtClean="0">
                  <a:solidFill>
                    <a:srgbClr val="0070C0"/>
                  </a:solidFill>
                </a:rPr>
                <a:t>Debit</a:t>
              </a:r>
              <a:endParaRPr lang="en-US" dirty="0">
                <a:solidFill>
                  <a:srgbClr val="0070C0"/>
                </a:solidFill>
              </a:endParaRPr>
            </a:p>
          </p:txBody>
        </p:sp>
      </p:grpSp>
      <p:grpSp>
        <p:nvGrpSpPr>
          <p:cNvPr id="49" name="Group 48"/>
          <p:cNvGrpSpPr/>
          <p:nvPr/>
        </p:nvGrpSpPr>
        <p:grpSpPr>
          <a:xfrm>
            <a:off x="1600200" y="4495800"/>
            <a:ext cx="2514600" cy="1283732"/>
            <a:chOff x="685800" y="1600200"/>
            <a:chExt cx="2514600" cy="1283732"/>
          </a:xfrm>
        </p:grpSpPr>
        <p:cxnSp>
          <p:nvCxnSpPr>
            <p:cNvPr id="50" name="Straight Arrow Connector 49"/>
            <p:cNvCxnSpPr/>
            <p:nvPr/>
          </p:nvCxnSpPr>
          <p:spPr>
            <a:xfrm flipH="1" flipV="1">
              <a:off x="685800" y="1600200"/>
              <a:ext cx="228600" cy="10668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Rectangle 7"/>
            <p:cNvSpPr>
              <a:spLocks noChangeArrowheads="1"/>
            </p:cNvSpPr>
            <p:nvPr/>
          </p:nvSpPr>
          <p:spPr bwMode="auto">
            <a:xfrm>
              <a:off x="729615" y="2514600"/>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2</a:t>
              </a:r>
            </a:p>
          </p:txBody>
        </p:sp>
        <p:sp>
          <p:nvSpPr>
            <p:cNvPr id="52" name="TextBox 51"/>
            <p:cNvSpPr txBox="1"/>
            <p:nvPr/>
          </p:nvSpPr>
          <p:spPr>
            <a:xfrm>
              <a:off x="1066800" y="2514600"/>
              <a:ext cx="2133600" cy="369332"/>
            </a:xfrm>
            <a:prstGeom prst="rect">
              <a:avLst/>
            </a:prstGeom>
            <a:noFill/>
          </p:spPr>
          <p:txBody>
            <a:bodyPr wrap="square" rtlCol="0">
              <a:spAutoFit/>
            </a:bodyPr>
            <a:lstStyle/>
            <a:p>
              <a:r>
                <a:rPr lang="en-US" dirty="0" smtClean="0">
                  <a:solidFill>
                    <a:srgbClr val="0070C0"/>
                  </a:solidFill>
                </a:rPr>
                <a:t>Account Title</a:t>
              </a:r>
              <a:endParaRPr lang="en-US" dirty="0">
                <a:solidFill>
                  <a:srgbClr val="0070C0"/>
                </a:solidFill>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up)">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10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10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down)">
                                      <p:cBhvr>
                                        <p:cTn id="36" dur="500"/>
                                        <p:tgtEl>
                                          <p:spTgt spid="3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down)">
                                      <p:cBhvr>
                                        <p:cTn id="46" dur="500"/>
                                        <p:tgtEl>
                                          <p:spTgt spid="29"/>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wipe(down)">
                                      <p:cBhvr>
                                        <p:cTn id="51" dur="500"/>
                                        <p:tgtEl>
                                          <p:spTgt spid="45"/>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down)">
                                      <p:cBhvr>
                                        <p:cTn id="5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7"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Buying Supplies for Cash</a:t>
            </a:r>
            <a:endParaRPr lang="en-US" dirty="0"/>
          </a:p>
        </p:txBody>
      </p:sp>
      <p:sp>
        <p:nvSpPr>
          <p:cNvPr id="3" name="Slide Number Placeholder 2"/>
          <p:cNvSpPr>
            <a:spLocks noGrp="1"/>
          </p:cNvSpPr>
          <p:nvPr>
            <p:ph type="sldNum" sz="quarter" idx="12"/>
          </p:nvPr>
        </p:nvSpPr>
        <p:spPr/>
        <p:txBody>
          <a:bodyPr/>
          <a:lstStyle/>
          <a:p>
            <a:r>
              <a:rPr lang="en-US" smtClean="0"/>
              <a:t>SLIDE </a:t>
            </a:r>
            <a:fld id="{FCD2455E-EC1D-45EA-B6B2-90AB88848CFD}" type="slidenum">
              <a:rPr lang="en-US" smtClean="0"/>
              <a:pPr/>
              <a:t>6</a:t>
            </a:fld>
            <a:endParaRPr lang="en-US" dirty="0"/>
          </a:p>
        </p:txBody>
      </p:sp>
      <p:sp>
        <p:nvSpPr>
          <p:cNvPr id="4" name="Rectangle 3"/>
          <p:cNvSpPr/>
          <p:nvPr/>
        </p:nvSpPr>
        <p:spPr>
          <a:xfrm>
            <a:off x="457200" y="1600200"/>
            <a:ext cx="4492625" cy="1015663"/>
          </a:xfrm>
          <a:prstGeom prst="rect">
            <a:avLst/>
          </a:prstGeom>
          <a:gradFill flip="none" rotWithShape="1">
            <a:gsLst>
              <a:gs pos="0">
                <a:schemeClr val="bg1"/>
              </a:gs>
              <a:gs pos="50000">
                <a:srgbClr val="CCECFF"/>
              </a:gs>
              <a:gs pos="100000">
                <a:schemeClr val="bg1"/>
              </a:gs>
            </a:gsLst>
            <a:lin ang="10800000" scaled="1"/>
            <a:tileRect/>
          </a:gradFill>
        </p:spPr>
        <p:txBody>
          <a:bodyPr vert="horz" wrap="square" lIns="91440" tIns="45720" rIns="91440" bIns="45720" rtlCol="0" anchor="t">
            <a:spAutoFit/>
          </a:bodyPr>
          <a:lstStyle/>
          <a:p>
            <a:r>
              <a:rPr lang="en-US" sz="2000" dirty="0" smtClean="0"/>
              <a:t>November 6. Wrote a check to Wells Office Supply for store supplies, $56.20. Check No. 690.</a:t>
            </a:r>
            <a:endParaRPr lang="en-US" sz="2000" dirty="0"/>
          </a:p>
        </p:txBody>
      </p:sp>
      <p:sp>
        <p:nvSpPr>
          <p:cNvPr id="6" name="TextBox 5"/>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grpSp>
        <p:nvGrpSpPr>
          <p:cNvPr id="7" name="Group 6"/>
          <p:cNvGrpSpPr/>
          <p:nvPr/>
        </p:nvGrpSpPr>
        <p:grpSpPr>
          <a:xfrm>
            <a:off x="7879080" y="0"/>
            <a:ext cx="1188720" cy="381000"/>
            <a:chOff x="7879080" y="0"/>
            <a:chExt cx="1188720" cy="381000"/>
          </a:xfrm>
        </p:grpSpPr>
        <p:sp>
          <p:nvSpPr>
            <p:cNvPr id="8" name="Flowchart: Delay 7"/>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9" name="TextBox 8"/>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pic>
        <p:nvPicPr>
          <p:cNvPr id="10" name="Picture 9" descr="C21-SE-MC-009-Page261.jpg"/>
          <p:cNvPicPr>
            <a:picLocks noChangeAspect="1"/>
          </p:cNvPicPr>
          <p:nvPr/>
        </p:nvPicPr>
        <p:blipFill>
          <a:blip r:embed="rId2" cstate="print"/>
          <a:stretch>
            <a:fillRect/>
          </a:stretch>
        </p:blipFill>
        <p:spPr>
          <a:xfrm>
            <a:off x="457200" y="3429000"/>
            <a:ext cx="8229600" cy="1795549"/>
          </a:xfrm>
          <a:prstGeom prst="rect">
            <a:avLst/>
          </a:prstGeom>
        </p:spPr>
      </p:pic>
      <p:grpSp>
        <p:nvGrpSpPr>
          <p:cNvPr id="11" name="Group 10"/>
          <p:cNvGrpSpPr/>
          <p:nvPr/>
        </p:nvGrpSpPr>
        <p:grpSpPr>
          <a:xfrm>
            <a:off x="5334000" y="1447800"/>
            <a:ext cx="2928136" cy="718066"/>
            <a:chOff x="5755849" y="1676400"/>
            <a:chExt cx="2928136" cy="718066"/>
          </a:xfrm>
        </p:grpSpPr>
        <p:grpSp>
          <p:nvGrpSpPr>
            <p:cNvPr id="12" name="Group 53"/>
            <p:cNvGrpSpPr/>
            <p:nvPr/>
          </p:nvGrpSpPr>
          <p:grpSpPr>
            <a:xfrm>
              <a:off x="5755849" y="1676400"/>
              <a:ext cx="2928136" cy="718066"/>
              <a:chOff x="5755849" y="1676400"/>
              <a:chExt cx="2928136" cy="718066"/>
            </a:xfrm>
          </p:grpSpPr>
          <p:sp>
            <p:nvSpPr>
              <p:cNvPr id="14" name="Rectangle 13"/>
              <p:cNvSpPr/>
              <p:nvPr/>
            </p:nvSpPr>
            <p:spPr>
              <a:xfrm>
                <a:off x="5812716" y="1676400"/>
                <a:ext cx="2871269" cy="369332"/>
              </a:xfrm>
              <a:prstGeom prst="rect">
                <a:avLst/>
              </a:prstGeom>
            </p:spPr>
            <p:txBody>
              <a:bodyPr wrap="square">
                <a:spAutoFit/>
              </a:bodyPr>
              <a:lstStyle/>
              <a:p>
                <a:pPr algn="ctr"/>
                <a:r>
                  <a:rPr lang="en-US" dirty="0" smtClean="0"/>
                  <a:t>Supplies—Office</a:t>
                </a:r>
              </a:p>
            </p:txBody>
          </p:sp>
          <p:cxnSp>
            <p:nvCxnSpPr>
              <p:cNvPr id="15" name="Straight Connector 14"/>
              <p:cNvCxnSpPr/>
              <p:nvPr/>
            </p:nvCxnSpPr>
            <p:spPr>
              <a:xfrm flipH="1">
                <a:off x="5755849" y="2028706"/>
                <a:ext cx="274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127449" y="2028706"/>
                <a:ext cx="0" cy="3657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Rectangle 12"/>
            <p:cNvSpPr/>
            <p:nvPr/>
          </p:nvSpPr>
          <p:spPr>
            <a:xfrm>
              <a:off x="5862989" y="2025134"/>
              <a:ext cx="1264460" cy="369332"/>
            </a:xfrm>
            <a:prstGeom prst="rect">
              <a:avLst/>
            </a:prstGeom>
          </p:spPr>
          <p:txBody>
            <a:bodyPr wrap="square">
              <a:spAutoFit/>
            </a:bodyPr>
            <a:lstStyle/>
            <a:p>
              <a:pPr algn="r"/>
              <a:r>
                <a:rPr lang="en-US" dirty="0" smtClean="0"/>
                <a:t>56.20</a:t>
              </a:r>
            </a:p>
          </p:txBody>
        </p:sp>
      </p:grpSp>
      <p:grpSp>
        <p:nvGrpSpPr>
          <p:cNvPr id="17" name="Group 16"/>
          <p:cNvGrpSpPr/>
          <p:nvPr/>
        </p:nvGrpSpPr>
        <p:grpSpPr>
          <a:xfrm>
            <a:off x="5331185" y="2286000"/>
            <a:ext cx="2871269" cy="718066"/>
            <a:chOff x="5753034" y="2667000"/>
            <a:chExt cx="2871269" cy="718066"/>
          </a:xfrm>
        </p:grpSpPr>
        <p:grpSp>
          <p:nvGrpSpPr>
            <p:cNvPr id="18" name="Group 55"/>
            <p:cNvGrpSpPr/>
            <p:nvPr/>
          </p:nvGrpSpPr>
          <p:grpSpPr>
            <a:xfrm>
              <a:off x="5753034" y="2667000"/>
              <a:ext cx="2871269" cy="718066"/>
              <a:chOff x="5753034" y="2667000"/>
              <a:chExt cx="2871269" cy="718066"/>
            </a:xfrm>
          </p:grpSpPr>
          <p:sp>
            <p:nvSpPr>
              <p:cNvPr id="20" name="Rectangle 19"/>
              <p:cNvSpPr/>
              <p:nvPr/>
            </p:nvSpPr>
            <p:spPr>
              <a:xfrm>
                <a:off x="5753034" y="2667000"/>
                <a:ext cx="2871269" cy="369332"/>
              </a:xfrm>
              <a:prstGeom prst="rect">
                <a:avLst/>
              </a:prstGeom>
            </p:spPr>
            <p:txBody>
              <a:bodyPr wrap="square">
                <a:spAutoFit/>
              </a:bodyPr>
              <a:lstStyle/>
              <a:p>
                <a:pPr algn="ctr"/>
                <a:r>
                  <a:rPr lang="en-US" dirty="0" smtClean="0"/>
                  <a:t>Cash</a:t>
                </a:r>
              </a:p>
            </p:txBody>
          </p:sp>
          <p:cxnSp>
            <p:nvCxnSpPr>
              <p:cNvPr id="21" name="Straight Connector 20"/>
              <p:cNvCxnSpPr/>
              <p:nvPr/>
            </p:nvCxnSpPr>
            <p:spPr>
              <a:xfrm flipH="1">
                <a:off x="5755849" y="3019306"/>
                <a:ext cx="274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127449" y="3019306"/>
                <a:ext cx="0" cy="3657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 name="Rectangle 18"/>
            <p:cNvSpPr/>
            <p:nvPr/>
          </p:nvSpPr>
          <p:spPr>
            <a:xfrm>
              <a:off x="7356049" y="3019306"/>
              <a:ext cx="1264460" cy="365760"/>
            </a:xfrm>
            <a:prstGeom prst="rect">
              <a:avLst/>
            </a:prstGeom>
          </p:spPr>
          <p:txBody>
            <a:bodyPr wrap="square">
              <a:spAutoFit/>
            </a:bodyPr>
            <a:lstStyle/>
            <a:p>
              <a:pPr algn="r"/>
              <a:r>
                <a:rPr lang="en-US" dirty="0" smtClean="0"/>
                <a:t>56.20</a:t>
              </a:r>
            </a:p>
          </p:txBody>
        </p:sp>
      </p:grpSp>
      <p:sp>
        <p:nvSpPr>
          <p:cNvPr id="23" name="Down Arrow 22"/>
          <p:cNvSpPr/>
          <p:nvPr/>
        </p:nvSpPr>
        <p:spPr>
          <a:xfrm>
            <a:off x="6740951" y="2667000"/>
            <a:ext cx="365760" cy="365760"/>
          </a:xfrm>
          <a:prstGeom prst="down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24" name="Up Arrow 23"/>
          <p:cNvSpPr/>
          <p:nvPr/>
        </p:nvSpPr>
        <p:spPr>
          <a:xfrm>
            <a:off x="5384591" y="1828800"/>
            <a:ext cx="365760" cy="365760"/>
          </a:xfrm>
          <a:prstGeom prst="up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grpSp>
        <p:nvGrpSpPr>
          <p:cNvPr id="25" name="Group 24"/>
          <p:cNvGrpSpPr/>
          <p:nvPr/>
        </p:nvGrpSpPr>
        <p:grpSpPr>
          <a:xfrm>
            <a:off x="3505200" y="4648200"/>
            <a:ext cx="2133600" cy="1143000"/>
            <a:chOff x="1066800" y="2045732"/>
            <a:chExt cx="2133600" cy="1143000"/>
          </a:xfrm>
        </p:grpSpPr>
        <p:cxnSp>
          <p:nvCxnSpPr>
            <p:cNvPr id="26" name="Straight Arrow Connector 25"/>
            <p:cNvCxnSpPr/>
            <p:nvPr/>
          </p:nvCxnSpPr>
          <p:spPr>
            <a:xfrm flipH="1" flipV="1">
              <a:off x="1066800" y="2045732"/>
              <a:ext cx="182880" cy="954644"/>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3</a:t>
              </a:r>
            </a:p>
          </p:txBody>
        </p:sp>
        <p:sp>
          <p:nvSpPr>
            <p:cNvPr id="28" name="TextBox 27"/>
            <p:cNvSpPr txBox="1"/>
            <p:nvPr/>
          </p:nvSpPr>
          <p:spPr>
            <a:xfrm>
              <a:off x="1447800" y="2819400"/>
              <a:ext cx="1752600" cy="369332"/>
            </a:xfrm>
            <a:prstGeom prst="rect">
              <a:avLst/>
            </a:prstGeom>
            <a:noFill/>
          </p:spPr>
          <p:txBody>
            <a:bodyPr wrap="square" rtlCol="0">
              <a:spAutoFit/>
            </a:bodyPr>
            <a:lstStyle/>
            <a:p>
              <a:r>
                <a:rPr lang="en-US" dirty="0" smtClean="0">
                  <a:solidFill>
                    <a:srgbClr val="0070C0"/>
                  </a:solidFill>
                </a:rPr>
                <a:t>Check Number</a:t>
              </a:r>
              <a:endParaRPr lang="en-US" dirty="0">
                <a:solidFill>
                  <a:srgbClr val="0070C0"/>
                </a:solidFill>
              </a:endParaRPr>
            </a:p>
          </p:txBody>
        </p:sp>
      </p:grpSp>
      <p:grpSp>
        <p:nvGrpSpPr>
          <p:cNvPr id="29" name="Group 28"/>
          <p:cNvGrpSpPr/>
          <p:nvPr/>
        </p:nvGrpSpPr>
        <p:grpSpPr>
          <a:xfrm>
            <a:off x="381000" y="4648200"/>
            <a:ext cx="949534" cy="1143000"/>
            <a:chOff x="1066800" y="2286000"/>
            <a:chExt cx="949534" cy="1143000"/>
          </a:xfrm>
        </p:grpSpPr>
        <p:cxnSp>
          <p:nvCxnSpPr>
            <p:cNvPr id="30" name="Straight Arrow Connector 29"/>
            <p:cNvCxnSpPr/>
            <p:nvPr/>
          </p:nvCxnSpPr>
          <p:spPr>
            <a:xfrm flipV="1">
              <a:off x="1219200" y="2286000"/>
              <a:ext cx="533400" cy="9906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Rectangle 7"/>
            <p:cNvSpPr>
              <a:spLocks noChangeArrowheads="1"/>
            </p:cNvSpPr>
            <p:nvPr/>
          </p:nvSpPr>
          <p:spPr bwMode="auto">
            <a:xfrm>
              <a:off x="1066800" y="3059668"/>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1</a:t>
              </a:r>
            </a:p>
          </p:txBody>
        </p:sp>
        <p:sp>
          <p:nvSpPr>
            <p:cNvPr id="32" name="TextBox 31"/>
            <p:cNvSpPr txBox="1"/>
            <p:nvPr/>
          </p:nvSpPr>
          <p:spPr>
            <a:xfrm>
              <a:off x="1390650" y="3059668"/>
              <a:ext cx="625684" cy="369332"/>
            </a:xfrm>
            <a:prstGeom prst="rect">
              <a:avLst/>
            </a:prstGeom>
            <a:noFill/>
          </p:spPr>
          <p:txBody>
            <a:bodyPr wrap="none" rtlCol="0">
              <a:spAutoFit/>
            </a:bodyPr>
            <a:lstStyle/>
            <a:p>
              <a:r>
                <a:rPr lang="en-US" dirty="0" smtClean="0">
                  <a:solidFill>
                    <a:srgbClr val="0070C0"/>
                  </a:solidFill>
                </a:rPr>
                <a:t>Date</a:t>
              </a:r>
              <a:endParaRPr lang="en-US" dirty="0">
                <a:solidFill>
                  <a:srgbClr val="0070C0"/>
                </a:solidFill>
              </a:endParaRPr>
            </a:p>
          </p:txBody>
        </p:sp>
      </p:grpSp>
      <p:grpSp>
        <p:nvGrpSpPr>
          <p:cNvPr id="33" name="Group 32"/>
          <p:cNvGrpSpPr/>
          <p:nvPr/>
        </p:nvGrpSpPr>
        <p:grpSpPr>
          <a:xfrm>
            <a:off x="7086600" y="4648200"/>
            <a:ext cx="1676400" cy="1143000"/>
            <a:chOff x="1066800" y="2045732"/>
            <a:chExt cx="1676400" cy="1143000"/>
          </a:xfrm>
        </p:grpSpPr>
        <p:cxnSp>
          <p:nvCxnSpPr>
            <p:cNvPr id="34" name="Straight Arrow Connector 33"/>
            <p:cNvCxnSpPr/>
            <p:nvPr/>
          </p:nvCxnSpPr>
          <p:spPr>
            <a:xfrm flipV="1">
              <a:off x="1249680" y="2045732"/>
              <a:ext cx="731520" cy="92606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5</a:t>
              </a:r>
            </a:p>
          </p:txBody>
        </p:sp>
        <p:sp>
          <p:nvSpPr>
            <p:cNvPr id="36" name="TextBox 35"/>
            <p:cNvSpPr txBox="1"/>
            <p:nvPr/>
          </p:nvSpPr>
          <p:spPr>
            <a:xfrm>
              <a:off x="1447800" y="2819400"/>
              <a:ext cx="1295400" cy="369332"/>
            </a:xfrm>
            <a:prstGeom prst="rect">
              <a:avLst/>
            </a:prstGeom>
            <a:noFill/>
          </p:spPr>
          <p:txBody>
            <a:bodyPr wrap="square" rtlCol="0">
              <a:spAutoFit/>
            </a:bodyPr>
            <a:lstStyle/>
            <a:p>
              <a:r>
                <a:rPr lang="en-US" dirty="0" smtClean="0">
                  <a:solidFill>
                    <a:srgbClr val="0070C0"/>
                  </a:solidFill>
                </a:rPr>
                <a:t>Credit</a:t>
              </a:r>
              <a:endParaRPr lang="en-US" dirty="0">
                <a:solidFill>
                  <a:srgbClr val="0070C0"/>
                </a:solidFill>
              </a:endParaRPr>
            </a:p>
          </p:txBody>
        </p:sp>
      </p:grpSp>
      <p:grpSp>
        <p:nvGrpSpPr>
          <p:cNvPr id="37" name="Group 36"/>
          <p:cNvGrpSpPr/>
          <p:nvPr/>
        </p:nvGrpSpPr>
        <p:grpSpPr>
          <a:xfrm>
            <a:off x="4800600" y="4648200"/>
            <a:ext cx="2743200" cy="1131332"/>
            <a:chOff x="228600" y="2057400"/>
            <a:chExt cx="2743200" cy="1131332"/>
          </a:xfrm>
        </p:grpSpPr>
        <p:cxnSp>
          <p:nvCxnSpPr>
            <p:cNvPr id="38" name="Straight Arrow Connector 37"/>
            <p:cNvCxnSpPr/>
            <p:nvPr/>
          </p:nvCxnSpPr>
          <p:spPr>
            <a:xfrm flipH="1" flipV="1">
              <a:off x="228600" y="2057400"/>
              <a:ext cx="1021080" cy="9144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4</a:t>
              </a:r>
            </a:p>
          </p:txBody>
        </p:sp>
        <p:sp>
          <p:nvSpPr>
            <p:cNvPr id="40" name="TextBox 39"/>
            <p:cNvSpPr txBox="1"/>
            <p:nvPr/>
          </p:nvSpPr>
          <p:spPr>
            <a:xfrm>
              <a:off x="1447800" y="2819400"/>
              <a:ext cx="1524000" cy="369332"/>
            </a:xfrm>
            <a:prstGeom prst="rect">
              <a:avLst/>
            </a:prstGeom>
            <a:noFill/>
          </p:spPr>
          <p:txBody>
            <a:bodyPr wrap="square" rtlCol="0">
              <a:spAutoFit/>
            </a:bodyPr>
            <a:lstStyle/>
            <a:p>
              <a:r>
                <a:rPr lang="en-US" dirty="0" smtClean="0">
                  <a:solidFill>
                    <a:srgbClr val="0070C0"/>
                  </a:solidFill>
                </a:rPr>
                <a:t>Debit</a:t>
              </a:r>
              <a:endParaRPr lang="en-US" dirty="0">
                <a:solidFill>
                  <a:srgbClr val="0070C0"/>
                </a:solidFill>
              </a:endParaRPr>
            </a:p>
          </p:txBody>
        </p:sp>
      </p:grpSp>
      <p:grpSp>
        <p:nvGrpSpPr>
          <p:cNvPr id="41" name="Group 40"/>
          <p:cNvGrpSpPr/>
          <p:nvPr/>
        </p:nvGrpSpPr>
        <p:grpSpPr>
          <a:xfrm>
            <a:off x="1644015" y="4695825"/>
            <a:ext cx="2470785" cy="1083707"/>
            <a:chOff x="729615" y="1800225"/>
            <a:chExt cx="2470785" cy="1083707"/>
          </a:xfrm>
        </p:grpSpPr>
        <p:cxnSp>
          <p:nvCxnSpPr>
            <p:cNvPr id="42" name="Straight Arrow Connector 41"/>
            <p:cNvCxnSpPr/>
            <p:nvPr/>
          </p:nvCxnSpPr>
          <p:spPr>
            <a:xfrm flipV="1">
              <a:off x="914400" y="1800225"/>
              <a:ext cx="0" cy="86868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Rectangle 7"/>
            <p:cNvSpPr>
              <a:spLocks noChangeArrowheads="1"/>
            </p:cNvSpPr>
            <p:nvPr/>
          </p:nvSpPr>
          <p:spPr bwMode="auto">
            <a:xfrm>
              <a:off x="729615" y="2514600"/>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2</a:t>
              </a:r>
            </a:p>
          </p:txBody>
        </p:sp>
        <p:sp>
          <p:nvSpPr>
            <p:cNvPr id="44" name="TextBox 43"/>
            <p:cNvSpPr txBox="1"/>
            <p:nvPr/>
          </p:nvSpPr>
          <p:spPr>
            <a:xfrm>
              <a:off x="1066800" y="2514600"/>
              <a:ext cx="2133600" cy="369332"/>
            </a:xfrm>
            <a:prstGeom prst="rect">
              <a:avLst/>
            </a:prstGeom>
            <a:noFill/>
          </p:spPr>
          <p:txBody>
            <a:bodyPr wrap="square" rtlCol="0">
              <a:spAutoFit/>
            </a:bodyPr>
            <a:lstStyle/>
            <a:p>
              <a:r>
                <a:rPr lang="en-US" dirty="0" smtClean="0">
                  <a:solidFill>
                    <a:srgbClr val="0070C0"/>
                  </a:solidFill>
                </a:rPr>
                <a:t>Account Title</a:t>
              </a:r>
              <a:endParaRPr lang="en-US" dirty="0">
                <a:solidFill>
                  <a:srgbClr val="0070C0"/>
                </a:solidFill>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down)">
                                      <p:cBhvr>
                                        <p:cTn id="12" dur="10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up)">
                                      <p:cBhvr>
                                        <p:cTn id="22" dur="10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down)">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down)">
                                      <p:cBhvr>
                                        <p:cTn id="32" dur="500"/>
                                        <p:tgtEl>
                                          <p:spTgt spid="4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down)">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down)">
                                      <p:cBhvr>
                                        <p:cTn id="42" dur="500"/>
                                        <p:tgtEl>
                                          <p:spTgt spid="3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Cash Payments for Purchases</a:t>
            </a:r>
            <a:endParaRPr lang="en-US" dirty="0"/>
          </a:p>
        </p:txBody>
      </p:sp>
      <p:sp>
        <p:nvSpPr>
          <p:cNvPr id="3" name="Slide Number Placeholder 2"/>
          <p:cNvSpPr>
            <a:spLocks noGrp="1"/>
          </p:cNvSpPr>
          <p:nvPr>
            <p:ph type="sldNum" sz="quarter" idx="12"/>
          </p:nvPr>
        </p:nvSpPr>
        <p:spPr/>
        <p:txBody>
          <a:bodyPr/>
          <a:lstStyle/>
          <a:p>
            <a:r>
              <a:rPr lang="en-US" smtClean="0"/>
              <a:t>SLIDE </a:t>
            </a:r>
            <a:fld id="{FCD2455E-EC1D-45EA-B6B2-90AB88848CFD}" type="slidenum">
              <a:rPr lang="en-US" smtClean="0"/>
              <a:pPr/>
              <a:t>7</a:t>
            </a:fld>
            <a:endParaRPr lang="en-US" dirty="0"/>
          </a:p>
        </p:txBody>
      </p:sp>
      <p:sp>
        <p:nvSpPr>
          <p:cNvPr id="6" name="Rectangle 5"/>
          <p:cNvSpPr/>
          <p:nvPr/>
        </p:nvSpPr>
        <p:spPr>
          <a:xfrm>
            <a:off x="457200" y="1600200"/>
            <a:ext cx="4114800" cy="1015663"/>
          </a:xfrm>
          <a:prstGeom prst="rect">
            <a:avLst/>
          </a:prstGeom>
          <a:gradFill flip="none" rotWithShape="1">
            <a:gsLst>
              <a:gs pos="0">
                <a:schemeClr val="bg1"/>
              </a:gs>
              <a:gs pos="50000">
                <a:srgbClr val="CCECFF"/>
              </a:gs>
              <a:gs pos="100000">
                <a:schemeClr val="bg1"/>
              </a:gs>
            </a:gsLst>
            <a:lin ang="10800000" scaled="1"/>
            <a:tileRect/>
          </a:gradFill>
        </p:spPr>
        <p:txBody>
          <a:bodyPr vert="horz" wrap="square" lIns="91440" tIns="45720" rIns="91440" bIns="45720" rtlCol="0" anchor="t">
            <a:spAutoFit/>
          </a:bodyPr>
          <a:lstStyle/>
          <a:p>
            <a:r>
              <a:rPr lang="en-US" sz="2000" dirty="0" smtClean="0"/>
              <a:t>November 9. Purchased merchandise from Polar Refrigeration for cash, $480.00. Check No. 697.</a:t>
            </a:r>
            <a:endParaRPr lang="en-US" sz="2000" dirty="0"/>
          </a:p>
        </p:txBody>
      </p:sp>
      <p:pic>
        <p:nvPicPr>
          <p:cNvPr id="7" name="Picture 6" descr="C21-SE-MC-009-Page262.jpg"/>
          <p:cNvPicPr>
            <a:picLocks noChangeAspect="1"/>
          </p:cNvPicPr>
          <p:nvPr/>
        </p:nvPicPr>
        <p:blipFill>
          <a:blip r:embed="rId2" cstate="print"/>
          <a:stretch>
            <a:fillRect/>
          </a:stretch>
        </p:blipFill>
        <p:spPr>
          <a:xfrm>
            <a:off x="447675" y="3421706"/>
            <a:ext cx="8229600" cy="1807519"/>
          </a:xfrm>
          <a:prstGeom prst="rect">
            <a:avLst/>
          </a:prstGeom>
        </p:spPr>
      </p:pic>
      <p:sp>
        <p:nvSpPr>
          <p:cNvPr id="8" name="TextBox 7"/>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grpSp>
        <p:nvGrpSpPr>
          <p:cNvPr id="9" name="Group 8"/>
          <p:cNvGrpSpPr/>
          <p:nvPr/>
        </p:nvGrpSpPr>
        <p:grpSpPr>
          <a:xfrm>
            <a:off x="7879080" y="0"/>
            <a:ext cx="1188720" cy="381000"/>
            <a:chOff x="7879080" y="0"/>
            <a:chExt cx="1188720" cy="381000"/>
          </a:xfrm>
        </p:grpSpPr>
        <p:sp>
          <p:nvSpPr>
            <p:cNvPr id="10" name="Flowchart: Delay 9"/>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1" name="TextBox 10"/>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grpSp>
        <p:nvGrpSpPr>
          <p:cNvPr id="12" name="Group 11"/>
          <p:cNvGrpSpPr/>
          <p:nvPr/>
        </p:nvGrpSpPr>
        <p:grpSpPr>
          <a:xfrm>
            <a:off x="5334000" y="1447800"/>
            <a:ext cx="2928136" cy="718066"/>
            <a:chOff x="5755849" y="1676400"/>
            <a:chExt cx="2928136" cy="718066"/>
          </a:xfrm>
        </p:grpSpPr>
        <p:grpSp>
          <p:nvGrpSpPr>
            <p:cNvPr id="13" name="Group 53"/>
            <p:cNvGrpSpPr/>
            <p:nvPr/>
          </p:nvGrpSpPr>
          <p:grpSpPr>
            <a:xfrm>
              <a:off x="5755849" y="1676400"/>
              <a:ext cx="2928136" cy="718066"/>
              <a:chOff x="5755849" y="1676400"/>
              <a:chExt cx="2928136" cy="718066"/>
            </a:xfrm>
          </p:grpSpPr>
          <p:sp>
            <p:nvSpPr>
              <p:cNvPr id="15" name="Rectangle 14"/>
              <p:cNvSpPr/>
              <p:nvPr/>
            </p:nvSpPr>
            <p:spPr>
              <a:xfrm>
                <a:off x="5812716" y="1676400"/>
                <a:ext cx="2871269" cy="369332"/>
              </a:xfrm>
              <a:prstGeom prst="rect">
                <a:avLst/>
              </a:prstGeom>
            </p:spPr>
            <p:txBody>
              <a:bodyPr wrap="square">
                <a:spAutoFit/>
              </a:bodyPr>
              <a:lstStyle/>
              <a:p>
                <a:pPr algn="ctr"/>
                <a:r>
                  <a:rPr lang="en-US" dirty="0" smtClean="0"/>
                  <a:t>Purchases</a:t>
                </a:r>
              </a:p>
            </p:txBody>
          </p:sp>
          <p:cxnSp>
            <p:nvCxnSpPr>
              <p:cNvPr id="16" name="Straight Connector 15"/>
              <p:cNvCxnSpPr/>
              <p:nvPr/>
            </p:nvCxnSpPr>
            <p:spPr>
              <a:xfrm flipH="1">
                <a:off x="5755849" y="2028706"/>
                <a:ext cx="274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7127449" y="2028706"/>
                <a:ext cx="0" cy="3657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Rectangle 13"/>
            <p:cNvSpPr/>
            <p:nvPr/>
          </p:nvSpPr>
          <p:spPr>
            <a:xfrm>
              <a:off x="5862989" y="2025134"/>
              <a:ext cx="1264460" cy="369332"/>
            </a:xfrm>
            <a:prstGeom prst="rect">
              <a:avLst/>
            </a:prstGeom>
          </p:spPr>
          <p:txBody>
            <a:bodyPr wrap="square">
              <a:spAutoFit/>
            </a:bodyPr>
            <a:lstStyle/>
            <a:p>
              <a:pPr algn="r"/>
              <a:r>
                <a:rPr lang="en-US" dirty="0" smtClean="0"/>
                <a:t>480.00</a:t>
              </a:r>
            </a:p>
          </p:txBody>
        </p:sp>
      </p:grpSp>
      <p:grpSp>
        <p:nvGrpSpPr>
          <p:cNvPr id="18" name="Group 17"/>
          <p:cNvGrpSpPr/>
          <p:nvPr/>
        </p:nvGrpSpPr>
        <p:grpSpPr>
          <a:xfrm>
            <a:off x="5331185" y="2286000"/>
            <a:ext cx="2871269" cy="718066"/>
            <a:chOff x="5753034" y="2667000"/>
            <a:chExt cx="2871269" cy="718066"/>
          </a:xfrm>
        </p:grpSpPr>
        <p:grpSp>
          <p:nvGrpSpPr>
            <p:cNvPr id="19" name="Group 55"/>
            <p:cNvGrpSpPr/>
            <p:nvPr/>
          </p:nvGrpSpPr>
          <p:grpSpPr>
            <a:xfrm>
              <a:off x="5753034" y="2667000"/>
              <a:ext cx="2871269" cy="718066"/>
              <a:chOff x="5753034" y="2667000"/>
              <a:chExt cx="2871269" cy="718066"/>
            </a:xfrm>
          </p:grpSpPr>
          <p:sp>
            <p:nvSpPr>
              <p:cNvPr id="21" name="Rectangle 20"/>
              <p:cNvSpPr/>
              <p:nvPr/>
            </p:nvSpPr>
            <p:spPr>
              <a:xfrm>
                <a:off x="5753034" y="2667000"/>
                <a:ext cx="2871269" cy="369332"/>
              </a:xfrm>
              <a:prstGeom prst="rect">
                <a:avLst/>
              </a:prstGeom>
            </p:spPr>
            <p:txBody>
              <a:bodyPr wrap="square">
                <a:spAutoFit/>
              </a:bodyPr>
              <a:lstStyle/>
              <a:p>
                <a:pPr algn="ctr"/>
                <a:r>
                  <a:rPr lang="en-US" dirty="0" smtClean="0"/>
                  <a:t>Cash</a:t>
                </a:r>
              </a:p>
            </p:txBody>
          </p:sp>
          <p:cxnSp>
            <p:nvCxnSpPr>
              <p:cNvPr id="22" name="Straight Connector 21"/>
              <p:cNvCxnSpPr/>
              <p:nvPr/>
            </p:nvCxnSpPr>
            <p:spPr>
              <a:xfrm flipH="1">
                <a:off x="5755849" y="3019306"/>
                <a:ext cx="274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127449" y="3019306"/>
                <a:ext cx="0" cy="3657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Rectangle 19"/>
            <p:cNvSpPr/>
            <p:nvPr/>
          </p:nvSpPr>
          <p:spPr>
            <a:xfrm>
              <a:off x="7356049" y="3019306"/>
              <a:ext cx="1264460" cy="365760"/>
            </a:xfrm>
            <a:prstGeom prst="rect">
              <a:avLst/>
            </a:prstGeom>
          </p:spPr>
          <p:txBody>
            <a:bodyPr wrap="square">
              <a:spAutoFit/>
            </a:bodyPr>
            <a:lstStyle/>
            <a:p>
              <a:pPr algn="r"/>
              <a:r>
                <a:rPr lang="en-US" dirty="0" smtClean="0"/>
                <a:t>480.00</a:t>
              </a:r>
            </a:p>
          </p:txBody>
        </p:sp>
      </p:grpSp>
      <p:sp>
        <p:nvSpPr>
          <p:cNvPr id="24" name="Down Arrow 23"/>
          <p:cNvSpPr/>
          <p:nvPr/>
        </p:nvSpPr>
        <p:spPr>
          <a:xfrm>
            <a:off x="6740951" y="2667000"/>
            <a:ext cx="365760" cy="365760"/>
          </a:xfrm>
          <a:prstGeom prst="down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25" name="Up Arrow 24"/>
          <p:cNvSpPr/>
          <p:nvPr/>
        </p:nvSpPr>
        <p:spPr>
          <a:xfrm>
            <a:off x="5384591" y="1828800"/>
            <a:ext cx="365760" cy="365760"/>
          </a:xfrm>
          <a:prstGeom prst="up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grpSp>
        <p:nvGrpSpPr>
          <p:cNvPr id="26" name="Group 25"/>
          <p:cNvGrpSpPr/>
          <p:nvPr/>
        </p:nvGrpSpPr>
        <p:grpSpPr>
          <a:xfrm>
            <a:off x="3505200" y="4648200"/>
            <a:ext cx="2133600" cy="1143000"/>
            <a:chOff x="1066800" y="2045732"/>
            <a:chExt cx="2133600" cy="1143000"/>
          </a:xfrm>
        </p:grpSpPr>
        <p:cxnSp>
          <p:nvCxnSpPr>
            <p:cNvPr id="27" name="Straight Arrow Connector 26"/>
            <p:cNvCxnSpPr/>
            <p:nvPr/>
          </p:nvCxnSpPr>
          <p:spPr>
            <a:xfrm flipH="1" flipV="1">
              <a:off x="1066800" y="2045732"/>
              <a:ext cx="182880" cy="954644"/>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3</a:t>
              </a:r>
            </a:p>
          </p:txBody>
        </p:sp>
        <p:sp>
          <p:nvSpPr>
            <p:cNvPr id="29" name="TextBox 28"/>
            <p:cNvSpPr txBox="1"/>
            <p:nvPr/>
          </p:nvSpPr>
          <p:spPr>
            <a:xfrm>
              <a:off x="1447800" y="2819400"/>
              <a:ext cx="1752600" cy="369332"/>
            </a:xfrm>
            <a:prstGeom prst="rect">
              <a:avLst/>
            </a:prstGeom>
            <a:noFill/>
          </p:spPr>
          <p:txBody>
            <a:bodyPr wrap="square" rtlCol="0">
              <a:spAutoFit/>
            </a:bodyPr>
            <a:lstStyle/>
            <a:p>
              <a:r>
                <a:rPr lang="en-US" dirty="0" smtClean="0">
                  <a:solidFill>
                    <a:srgbClr val="0070C0"/>
                  </a:solidFill>
                </a:rPr>
                <a:t>Check Number</a:t>
              </a:r>
              <a:endParaRPr lang="en-US" dirty="0">
                <a:solidFill>
                  <a:srgbClr val="0070C0"/>
                </a:solidFill>
              </a:endParaRPr>
            </a:p>
          </p:txBody>
        </p:sp>
      </p:grpSp>
      <p:grpSp>
        <p:nvGrpSpPr>
          <p:cNvPr id="30" name="Group 29"/>
          <p:cNvGrpSpPr/>
          <p:nvPr/>
        </p:nvGrpSpPr>
        <p:grpSpPr>
          <a:xfrm>
            <a:off x="381000" y="4648200"/>
            <a:ext cx="949534" cy="1143000"/>
            <a:chOff x="1066800" y="2286000"/>
            <a:chExt cx="949534" cy="1143000"/>
          </a:xfrm>
        </p:grpSpPr>
        <p:cxnSp>
          <p:nvCxnSpPr>
            <p:cNvPr id="31" name="Straight Arrow Connector 30"/>
            <p:cNvCxnSpPr/>
            <p:nvPr/>
          </p:nvCxnSpPr>
          <p:spPr>
            <a:xfrm flipV="1">
              <a:off x="1219200" y="2286000"/>
              <a:ext cx="533400" cy="9906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Rectangle 7"/>
            <p:cNvSpPr>
              <a:spLocks noChangeArrowheads="1"/>
            </p:cNvSpPr>
            <p:nvPr/>
          </p:nvSpPr>
          <p:spPr bwMode="auto">
            <a:xfrm>
              <a:off x="1066800" y="3059668"/>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1</a:t>
              </a:r>
            </a:p>
          </p:txBody>
        </p:sp>
        <p:sp>
          <p:nvSpPr>
            <p:cNvPr id="33" name="TextBox 32"/>
            <p:cNvSpPr txBox="1"/>
            <p:nvPr/>
          </p:nvSpPr>
          <p:spPr>
            <a:xfrm>
              <a:off x="1390650" y="3059668"/>
              <a:ext cx="625684" cy="369332"/>
            </a:xfrm>
            <a:prstGeom prst="rect">
              <a:avLst/>
            </a:prstGeom>
            <a:noFill/>
          </p:spPr>
          <p:txBody>
            <a:bodyPr wrap="none" rtlCol="0">
              <a:spAutoFit/>
            </a:bodyPr>
            <a:lstStyle/>
            <a:p>
              <a:r>
                <a:rPr lang="en-US" dirty="0" smtClean="0">
                  <a:solidFill>
                    <a:srgbClr val="0070C0"/>
                  </a:solidFill>
                </a:rPr>
                <a:t>Date</a:t>
              </a:r>
              <a:endParaRPr lang="en-US" dirty="0">
                <a:solidFill>
                  <a:srgbClr val="0070C0"/>
                </a:solidFill>
              </a:endParaRPr>
            </a:p>
          </p:txBody>
        </p:sp>
      </p:grpSp>
      <p:grpSp>
        <p:nvGrpSpPr>
          <p:cNvPr id="34" name="Group 33"/>
          <p:cNvGrpSpPr/>
          <p:nvPr/>
        </p:nvGrpSpPr>
        <p:grpSpPr>
          <a:xfrm>
            <a:off x="7086600" y="4648200"/>
            <a:ext cx="1676400" cy="1143000"/>
            <a:chOff x="1066800" y="2045732"/>
            <a:chExt cx="1676400" cy="1143000"/>
          </a:xfrm>
        </p:grpSpPr>
        <p:cxnSp>
          <p:nvCxnSpPr>
            <p:cNvPr id="35" name="Straight Arrow Connector 34"/>
            <p:cNvCxnSpPr/>
            <p:nvPr/>
          </p:nvCxnSpPr>
          <p:spPr>
            <a:xfrm flipV="1">
              <a:off x="1249680" y="2045732"/>
              <a:ext cx="731520" cy="92606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5</a:t>
              </a:r>
            </a:p>
          </p:txBody>
        </p:sp>
        <p:sp>
          <p:nvSpPr>
            <p:cNvPr id="37" name="TextBox 36"/>
            <p:cNvSpPr txBox="1"/>
            <p:nvPr/>
          </p:nvSpPr>
          <p:spPr>
            <a:xfrm>
              <a:off x="1447800" y="2819400"/>
              <a:ext cx="1295400" cy="369332"/>
            </a:xfrm>
            <a:prstGeom prst="rect">
              <a:avLst/>
            </a:prstGeom>
            <a:noFill/>
          </p:spPr>
          <p:txBody>
            <a:bodyPr wrap="square" rtlCol="0">
              <a:spAutoFit/>
            </a:bodyPr>
            <a:lstStyle/>
            <a:p>
              <a:r>
                <a:rPr lang="en-US" dirty="0" smtClean="0">
                  <a:solidFill>
                    <a:srgbClr val="0070C0"/>
                  </a:solidFill>
                </a:rPr>
                <a:t>Credit</a:t>
              </a:r>
              <a:endParaRPr lang="en-US" dirty="0">
                <a:solidFill>
                  <a:srgbClr val="0070C0"/>
                </a:solidFill>
              </a:endParaRPr>
            </a:p>
          </p:txBody>
        </p:sp>
      </p:grpSp>
      <p:grpSp>
        <p:nvGrpSpPr>
          <p:cNvPr id="38" name="Group 37"/>
          <p:cNvGrpSpPr/>
          <p:nvPr/>
        </p:nvGrpSpPr>
        <p:grpSpPr>
          <a:xfrm>
            <a:off x="4800600" y="4648200"/>
            <a:ext cx="2743200" cy="1131332"/>
            <a:chOff x="228600" y="2057400"/>
            <a:chExt cx="2743200" cy="1131332"/>
          </a:xfrm>
        </p:grpSpPr>
        <p:cxnSp>
          <p:nvCxnSpPr>
            <p:cNvPr id="39" name="Straight Arrow Connector 38"/>
            <p:cNvCxnSpPr/>
            <p:nvPr/>
          </p:nvCxnSpPr>
          <p:spPr>
            <a:xfrm flipH="1" flipV="1">
              <a:off x="228600" y="2057400"/>
              <a:ext cx="1021080" cy="9144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4</a:t>
              </a:r>
            </a:p>
          </p:txBody>
        </p:sp>
        <p:sp>
          <p:nvSpPr>
            <p:cNvPr id="41" name="TextBox 40"/>
            <p:cNvSpPr txBox="1"/>
            <p:nvPr/>
          </p:nvSpPr>
          <p:spPr>
            <a:xfrm>
              <a:off x="1447800" y="2819400"/>
              <a:ext cx="1524000" cy="369332"/>
            </a:xfrm>
            <a:prstGeom prst="rect">
              <a:avLst/>
            </a:prstGeom>
            <a:noFill/>
          </p:spPr>
          <p:txBody>
            <a:bodyPr wrap="square" rtlCol="0">
              <a:spAutoFit/>
            </a:bodyPr>
            <a:lstStyle/>
            <a:p>
              <a:r>
                <a:rPr lang="en-US" dirty="0" smtClean="0">
                  <a:solidFill>
                    <a:srgbClr val="0070C0"/>
                  </a:solidFill>
                </a:rPr>
                <a:t>Debit</a:t>
              </a:r>
              <a:endParaRPr lang="en-US" dirty="0">
                <a:solidFill>
                  <a:srgbClr val="0070C0"/>
                </a:solidFill>
              </a:endParaRPr>
            </a:p>
          </p:txBody>
        </p:sp>
      </p:grpSp>
      <p:grpSp>
        <p:nvGrpSpPr>
          <p:cNvPr id="42" name="Group 41"/>
          <p:cNvGrpSpPr/>
          <p:nvPr/>
        </p:nvGrpSpPr>
        <p:grpSpPr>
          <a:xfrm>
            <a:off x="1644015" y="4695825"/>
            <a:ext cx="2470785" cy="1083707"/>
            <a:chOff x="729615" y="1800225"/>
            <a:chExt cx="2470785" cy="1083707"/>
          </a:xfrm>
        </p:grpSpPr>
        <p:cxnSp>
          <p:nvCxnSpPr>
            <p:cNvPr id="43" name="Straight Arrow Connector 42"/>
            <p:cNvCxnSpPr/>
            <p:nvPr/>
          </p:nvCxnSpPr>
          <p:spPr>
            <a:xfrm flipV="1">
              <a:off x="914400" y="1800225"/>
              <a:ext cx="0" cy="86868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Rectangle 7"/>
            <p:cNvSpPr>
              <a:spLocks noChangeArrowheads="1"/>
            </p:cNvSpPr>
            <p:nvPr/>
          </p:nvSpPr>
          <p:spPr bwMode="auto">
            <a:xfrm>
              <a:off x="729615" y="2514600"/>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2</a:t>
              </a:r>
            </a:p>
          </p:txBody>
        </p:sp>
        <p:sp>
          <p:nvSpPr>
            <p:cNvPr id="45" name="TextBox 44"/>
            <p:cNvSpPr txBox="1"/>
            <p:nvPr/>
          </p:nvSpPr>
          <p:spPr>
            <a:xfrm>
              <a:off x="1066800" y="2514600"/>
              <a:ext cx="2133600" cy="369332"/>
            </a:xfrm>
            <a:prstGeom prst="rect">
              <a:avLst/>
            </a:prstGeom>
            <a:noFill/>
          </p:spPr>
          <p:txBody>
            <a:bodyPr wrap="square" rtlCol="0">
              <a:spAutoFit/>
            </a:bodyPr>
            <a:lstStyle/>
            <a:p>
              <a:r>
                <a:rPr lang="en-US" dirty="0" smtClean="0">
                  <a:solidFill>
                    <a:srgbClr val="0070C0"/>
                  </a:solidFill>
                </a:rPr>
                <a:t>Account Title</a:t>
              </a:r>
              <a:endParaRPr lang="en-US" dirty="0">
                <a:solidFill>
                  <a:srgbClr val="0070C0"/>
                </a:solidFill>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down)">
                                      <p:cBhvr>
                                        <p:cTn id="17" dur="10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up)">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10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down)">
                                      <p:cBhvr>
                                        <p:cTn id="36" dur="500"/>
                                        <p:tgtEl>
                                          <p:spTgt spid="30"/>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down)">
                                      <p:cBhvr>
                                        <p:cTn id="41" dur="500"/>
                                        <p:tgtEl>
                                          <p:spTgt spid="42"/>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down)">
                                      <p:cBhvr>
                                        <p:cTn id="46" dur="500"/>
                                        <p:tgtEl>
                                          <p:spTgt spid="26"/>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down)">
                                      <p:cBhvr>
                                        <p:cTn id="51" dur="500"/>
                                        <p:tgtEl>
                                          <p:spTgt spid="38"/>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Cash Payments on Account with Purchases Discounts</a:t>
            </a:r>
            <a:endParaRPr lang="en-US" dirty="0"/>
          </a:p>
        </p:txBody>
      </p:sp>
      <p:sp>
        <p:nvSpPr>
          <p:cNvPr id="7" name="Content Placeholder 6"/>
          <p:cNvSpPr>
            <a:spLocks noGrp="1"/>
          </p:cNvSpPr>
          <p:nvPr>
            <p:ph idx="1"/>
          </p:nvPr>
        </p:nvSpPr>
        <p:spPr/>
        <p:txBody>
          <a:bodyPr>
            <a:normAutofit lnSpcReduction="10000"/>
          </a:bodyPr>
          <a:lstStyle/>
          <a:p>
            <a:r>
              <a:rPr lang="en-US" dirty="0" smtClean="0"/>
              <a:t>The period of time during which a customer may take a cash discount is called the </a:t>
            </a:r>
            <a:r>
              <a:rPr lang="en-US" b="1" dirty="0" smtClean="0">
                <a:solidFill>
                  <a:srgbClr val="0070C0"/>
                </a:solidFill>
              </a:rPr>
              <a:t>discount period</a:t>
            </a:r>
            <a:r>
              <a:rPr lang="en-US" dirty="0" smtClean="0"/>
              <a:t>.</a:t>
            </a:r>
          </a:p>
          <a:p>
            <a:r>
              <a:rPr lang="en-US" dirty="0" smtClean="0"/>
              <a:t>When a company that has purchased merchandise on account takes a cash discount, it is called a </a:t>
            </a:r>
            <a:r>
              <a:rPr lang="en-US" b="1" dirty="0">
                <a:solidFill>
                  <a:srgbClr val="0070C0"/>
                </a:solidFill>
              </a:rPr>
              <a:t>purchases discount</a:t>
            </a:r>
            <a:r>
              <a:rPr lang="en-US" dirty="0" smtClean="0"/>
              <a:t>. </a:t>
            </a:r>
          </a:p>
          <a:p>
            <a:r>
              <a:rPr lang="en-US" dirty="0" smtClean="0"/>
              <a:t>An account that reduces a related account on a financial statement is called a </a:t>
            </a:r>
            <a:r>
              <a:rPr lang="en-US" b="1" dirty="0">
                <a:solidFill>
                  <a:srgbClr val="0070C0"/>
                </a:solidFill>
              </a:rPr>
              <a:t>contra account</a:t>
            </a:r>
            <a:r>
              <a:rPr lang="en-US" dirty="0" smtClean="0"/>
              <a:t>.</a:t>
            </a:r>
            <a:endParaRPr lang="en-US" dirty="0"/>
          </a:p>
        </p:txBody>
      </p:sp>
      <p:sp>
        <p:nvSpPr>
          <p:cNvPr id="3" name="Slide Number Placeholder 2"/>
          <p:cNvSpPr>
            <a:spLocks noGrp="1"/>
          </p:cNvSpPr>
          <p:nvPr>
            <p:ph type="sldNum" sz="quarter" idx="12"/>
          </p:nvPr>
        </p:nvSpPr>
        <p:spPr/>
        <p:txBody>
          <a:bodyPr/>
          <a:lstStyle/>
          <a:p>
            <a:r>
              <a:rPr lang="en-US" smtClean="0"/>
              <a:t>SLIDE </a:t>
            </a:r>
            <a:fld id="{FCD2455E-EC1D-45EA-B6B2-90AB88848CFD}" type="slidenum">
              <a:rPr lang="en-US" smtClean="0"/>
              <a:pPr/>
              <a:t>8</a:t>
            </a:fld>
            <a:endParaRPr lang="en-US" dirty="0"/>
          </a:p>
        </p:txBody>
      </p:sp>
      <p:sp>
        <p:nvSpPr>
          <p:cNvPr id="5" name="TextBox 4"/>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grpSp>
        <p:nvGrpSpPr>
          <p:cNvPr id="6" name="Group 5"/>
          <p:cNvGrpSpPr/>
          <p:nvPr/>
        </p:nvGrpSpPr>
        <p:grpSpPr>
          <a:xfrm>
            <a:off x="7879080" y="0"/>
            <a:ext cx="1188720" cy="381000"/>
            <a:chOff x="7879080" y="0"/>
            <a:chExt cx="1188720" cy="381000"/>
          </a:xfrm>
        </p:grpSpPr>
        <p:sp>
          <p:nvSpPr>
            <p:cNvPr id="8" name="Flowchart: Delay 7"/>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9" name="TextBox 8"/>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57200" y="1600200"/>
            <a:ext cx="4114800" cy="1200329"/>
          </a:xfrm>
          <a:prstGeom prst="rect">
            <a:avLst/>
          </a:prstGeom>
          <a:gradFill flip="none" rotWithShape="1">
            <a:gsLst>
              <a:gs pos="0">
                <a:schemeClr val="bg1"/>
              </a:gs>
              <a:gs pos="50000">
                <a:srgbClr val="CCECFF"/>
              </a:gs>
              <a:gs pos="100000">
                <a:schemeClr val="bg1"/>
              </a:gs>
            </a:gsLst>
            <a:lin ang="10800000" scaled="1"/>
            <a:tileRect/>
          </a:gradFill>
        </p:spPr>
        <p:txBody>
          <a:bodyPr vert="horz" wrap="square" lIns="91440" tIns="45720" rIns="91440" bIns="45720" rtlCol="0" anchor="t">
            <a:spAutoFit/>
          </a:bodyPr>
          <a:lstStyle/>
          <a:p>
            <a:r>
              <a:rPr lang="en-US" dirty="0" smtClean="0"/>
              <a:t>November 14. Paid cash on account to Galle Electric, $627.20, covering Purchase Invoice No. 489 for $640.00, less 2% discount, $12.80. Check No. 702.</a:t>
            </a:r>
            <a:endParaRPr lang="en-US" dirty="0"/>
          </a:p>
        </p:txBody>
      </p:sp>
      <p:sp>
        <p:nvSpPr>
          <p:cNvPr id="2" name="Title 1"/>
          <p:cNvSpPr>
            <a:spLocks noGrp="1"/>
          </p:cNvSpPr>
          <p:nvPr>
            <p:ph type="title"/>
          </p:nvPr>
        </p:nvSpPr>
        <p:spPr/>
        <p:txBody>
          <a:bodyPr>
            <a:normAutofit fontScale="90000"/>
          </a:bodyPr>
          <a:lstStyle/>
          <a:p>
            <a:r>
              <a:rPr lang="en-US" smtClean="0"/>
              <a:t>Cash Payments on Account with Purchases Discounts</a:t>
            </a:r>
            <a:endParaRPr lang="en-US" dirty="0"/>
          </a:p>
        </p:txBody>
      </p:sp>
      <p:sp>
        <p:nvSpPr>
          <p:cNvPr id="4" name="Slide Number Placeholder 3"/>
          <p:cNvSpPr>
            <a:spLocks noGrp="1"/>
          </p:cNvSpPr>
          <p:nvPr>
            <p:ph type="sldNum" sz="quarter" idx="12"/>
          </p:nvPr>
        </p:nvSpPr>
        <p:spPr/>
        <p:txBody>
          <a:bodyPr/>
          <a:lstStyle/>
          <a:p>
            <a:r>
              <a:rPr lang="en-US" smtClean="0"/>
              <a:t>SLIDE </a:t>
            </a:r>
            <a:fld id="{FCD2455E-EC1D-45EA-B6B2-90AB88848CFD}" type="slidenum">
              <a:rPr lang="en-US" smtClean="0"/>
              <a:pPr/>
              <a:t>9</a:t>
            </a:fld>
            <a:endParaRPr lang="en-US" dirty="0"/>
          </a:p>
        </p:txBody>
      </p:sp>
      <p:pic>
        <p:nvPicPr>
          <p:cNvPr id="9" name="Picture 8" descr="C21-SE-MC-009-Page263.jpg"/>
          <p:cNvPicPr>
            <a:picLocks noChangeAspect="1"/>
          </p:cNvPicPr>
          <p:nvPr/>
        </p:nvPicPr>
        <p:blipFill>
          <a:blip r:embed="rId2" cstate="print"/>
          <a:srcRect b="10033"/>
          <a:stretch>
            <a:fillRect/>
          </a:stretch>
        </p:blipFill>
        <p:spPr>
          <a:xfrm>
            <a:off x="304800" y="3648670"/>
            <a:ext cx="8229600" cy="1610011"/>
          </a:xfrm>
          <a:prstGeom prst="rect">
            <a:avLst/>
          </a:prstGeom>
        </p:spPr>
      </p:pic>
      <p:sp>
        <p:nvSpPr>
          <p:cNvPr id="12" name="TextBox 11"/>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grpSp>
        <p:nvGrpSpPr>
          <p:cNvPr id="13" name="Group 12"/>
          <p:cNvGrpSpPr/>
          <p:nvPr/>
        </p:nvGrpSpPr>
        <p:grpSpPr>
          <a:xfrm>
            <a:off x="7879080" y="0"/>
            <a:ext cx="1188720" cy="381000"/>
            <a:chOff x="7879080" y="0"/>
            <a:chExt cx="1188720" cy="381000"/>
          </a:xfrm>
        </p:grpSpPr>
        <p:sp>
          <p:nvSpPr>
            <p:cNvPr id="14" name="Flowchart: Delay 13"/>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5" name="TextBox 14"/>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9-4</a:t>
              </a:r>
              <a:endParaRPr lang="en-US" sz="1200" dirty="0">
                <a:solidFill>
                  <a:schemeClr val="bg1"/>
                </a:solidFill>
              </a:endParaRPr>
            </a:p>
          </p:txBody>
        </p:sp>
      </p:grpSp>
      <p:grpSp>
        <p:nvGrpSpPr>
          <p:cNvPr id="16" name="Group 15"/>
          <p:cNvGrpSpPr/>
          <p:nvPr/>
        </p:nvGrpSpPr>
        <p:grpSpPr>
          <a:xfrm>
            <a:off x="2362200" y="4800600"/>
            <a:ext cx="1981200" cy="1182469"/>
            <a:chOff x="1066800" y="2283262"/>
            <a:chExt cx="1981200" cy="1182469"/>
          </a:xfrm>
        </p:grpSpPr>
        <p:cxnSp>
          <p:nvCxnSpPr>
            <p:cNvPr id="17" name="Straight Arrow Connector 16"/>
            <p:cNvCxnSpPr/>
            <p:nvPr/>
          </p:nvCxnSpPr>
          <p:spPr>
            <a:xfrm flipV="1">
              <a:off x="1249680" y="2283262"/>
              <a:ext cx="579120" cy="717114"/>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3</a:t>
              </a:r>
            </a:p>
          </p:txBody>
        </p:sp>
        <p:sp>
          <p:nvSpPr>
            <p:cNvPr id="19" name="TextBox 18"/>
            <p:cNvSpPr txBox="1"/>
            <p:nvPr/>
          </p:nvSpPr>
          <p:spPr>
            <a:xfrm>
              <a:off x="1447800" y="2819400"/>
              <a:ext cx="1600200" cy="646331"/>
            </a:xfrm>
            <a:prstGeom prst="rect">
              <a:avLst/>
            </a:prstGeom>
            <a:noFill/>
          </p:spPr>
          <p:txBody>
            <a:bodyPr wrap="square" rtlCol="0">
              <a:spAutoFit/>
            </a:bodyPr>
            <a:lstStyle/>
            <a:p>
              <a:r>
                <a:rPr lang="en-US" dirty="0" smtClean="0">
                  <a:solidFill>
                    <a:srgbClr val="0070C0"/>
                  </a:solidFill>
                </a:rPr>
                <a:t>Check </a:t>
              </a:r>
              <a:br>
                <a:rPr lang="en-US" dirty="0" smtClean="0">
                  <a:solidFill>
                    <a:srgbClr val="0070C0"/>
                  </a:solidFill>
                </a:rPr>
              </a:br>
              <a:r>
                <a:rPr lang="en-US" dirty="0" smtClean="0">
                  <a:solidFill>
                    <a:srgbClr val="0070C0"/>
                  </a:solidFill>
                </a:rPr>
                <a:t>Number</a:t>
              </a:r>
              <a:endParaRPr lang="en-US" dirty="0">
                <a:solidFill>
                  <a:srgbClr val="0070C0"/>
                </a:solidFill>
              </a:endParaRPr>
            </a:p>
          </p:txBody>
        </p:sp>
      </p:grpSp>
      <p:grpSp>
        <p:nvGrpSpPr>
          <p:cNvPr id="20" name="Group 19"/>
          <p:cNvGrpSpPr/>
          <p:nvPr/>
        </p:nvGrpSpPr>
        <p:grpSpPr>
          <a:xfrm>
            <a:off x="914400" y="3212068"/>
            <a:ext cx="1066800" cy="1512332"/>
            <a:chOff x="949534" y="3059668"/>
            <a:chExt cx="1066800" cy="1512332"/>
          </a:xfrm>
        </p:grpSpPr>
        <p:cxnSp>
          <p:nvCxnSpPr>
            <p:cNvPr id="21" name="Straight Arrow Connector 20"/>
            <p:cNvCxnSpPr/>
            <p:nvPr/>
          </p:nvCxnSpPr>
          <p:spPr>
            <a:xfrm flipH="1">
              <a:off x="949534" y="3276600"/>
              <a:ext cx="269666" cy="12954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Rectangle 7"/>
            <p:cNvSpPr>
              <a:spLocks noChangeArrowheads="1"/>
            </p:cNvSpPr>
            <p:nvPr/>
          </p:nvSpPr>
          <p:spPr bwMode="auto">
            <a:xfrm>
              <a:off x="1066800" y="3059668"/>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1</a:t>
              </a:r>
            </a:p>
          </p:txBody>
        </p:sp>
        <p:sp>
          <p:nvSpPr>
            <p:cNvPr id="23" name="TextBox 22"/>
            <p:cNvSpPr txBox="1"/>
            <p:nvPr/>
          </p:nvSpPr>
          <p:spPr>
            <a:xfrm>
              <a:off x="1390650" y="3059668"/>
              <a:ext cx="625684" cy="369332"/>
            </a:xfrm>
            <a:prstGeom prst="rect">
              <a:avLst/>
            </a:prstGeom>
            <a:noFill/>
          </p:spPr>
          <p:txBody>
            <a:bodyPr wrap="none" rtlCol="0">
              <a:spAutoFit/>
            </a:bodyPr>
            <a:lstStyle/>
            <a:p>
              <a:r>
                <a:rPr lang="en-US" dirty="0" smtClean="0">
                  <a:solidFill>
                    <a:srgbClr val="0070C0"/>
                  </a:solidFill>
                </a:rPr>
                <a:t>Date</a:t>
              </a:r>
              <a:endParaRPr lang="en-US" dirty="0">
                <a:solidFill>
                  <a:srgbClr val="0070C0"/>
                </a:solidFill>
              </a:endParaRPr>
            </a:p>
          </p:txBody>
        </p:sp>
      </p:grpSp>
      <p:grpSp>
        <p:nvGrpSpPr>
          <p:cNvPr id="24" name="Group 23"/>
          <p:cNvGrpSpPr/>
          <p:nvPr/>
        </p:nvGrpSpPr>
        <p:grpSpPr>
          <a:xfrm>
            <a:off x="4953000" y="4876800"/>
            <a:ext cx="2133600" cy="829270"/>
            <a:chOff x="-381000" y="2359462"/>
            <a:chExt cx="2133600" cy="829270"/>
          </a:xfrm>
        </p:grpSpPr>
        <p:cxnSp>
          <p:nvCxnSpPr>
            <p:cNvPr id="25" name="Straight Arrow Connector 24"/>
            <p:cNvCxnSpPr/>
            <p:nvPr/>
          </p:nvCxnSpPr>
          <p:spPr>
            <a:xfrm flipV="1">
              <a:off x="1249680" y="2359462"/>
              <a:ext cx="502920" cy="61233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Rectangle 7"/>
            <p:cNvSpPr>
              <a:spLocks noChangeArrowheads="1"/>
            </p:cNvSpPr>
            <p:nvPr/>
          </p:nvSpPr>
          <p:spPr bwMode="auto">
            <a:xfrm>
              <a:off x="10668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5</a:t>
              </a:r>
            </a:p>
          </p:txBody>
        </p:sp>
        <p:sp>
          <p:nvSpPr>
            <p:cNvPr id="27" name="TextBox 26"/>
            <p:cNvSpPr txBox="1"/>
            <p:nvPr/>
          </p:nvSpPr>
          <p:spPr>
            <a:xfrm>
              <a:off x="-381000" y="2819400"/>
              <a:ext cx="1600200" cy="369332"/>
            </a:xfrm>
            <a:prstGeom prst="rect">
              <a:avLst/>
            </a:prstGeom>
            <a:noFill/>
          </p:spPr>
          <p:txBody>
            <a:bodyPr wrap="square" rtlCol="0">
              <a:spAutoFit/>
            </a:bodyPr>
            <a:lstStyle/>
            <a:p>
              <a:r>
                <a:rPr lang="en-US" dirty="0" smtClean="0">
                  <a:solidFill>
                    <a:srgbClr val="0070C0"/>
                  </a:solidFill>
                </a:rPr>
                <a:t>Cash Discount</a:t>
              </a:r>
              <a:endParaRPr lang="en-US" dirty="0">
                <a:solidFill>
                  <a:srgbClr val="0070C0"/>
                </a:solidFill>
              </a:endParaRPr>
            </a:p>
          </p:txBody>
        </p:sp>
      </p:grpSp>
      <p:grpSp>
        <p:nvGrpSpPr>
          <p:cNvPr id="28" name="Group 27"/>
          <p:cNvGrpSpPr/>
          <p:nvPr/>
        </p:nvGrpSpPr>
        <p:grpSpPr>
          <a:xfrm>
            <a:off x="2667000" y="3203138"/>
            <a:ext cx="3276600" cy="1597462"/>
            <a:chOff x="1143000" y="2819400"/>
            <a:chExt cx="3276600" cy="1597462"/>
          </a:xfrm>
        </p:grpSpPr>
        <p:cxnSp>
          <p:nvCxnSpPr>
            <p:cNvPr id="29" name="Straight Arrow Connector 28"/>
            <p:cNvCxnSpPr/>
            <p:nvPr/>
          </p:nvCxnSpPr>
          <p:spPr>
            <a:xfrm>
              <a:off x="3810000" y="3045262"/>
              <a:ext cx="609600" cy="13716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Rectangle 7"/>
            <p:cNvSpPr>
              <a:spLocks noChangeArrowheads="1"/>
            </p:cNvSpPr>
            <p:nvPr/>
          </p:nvSpPr>
          <p:spPr bwMode="auto">
            <a:xfrm>
              <a:off x="365760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4</a:t>
              </a:r>
            </a:p>
          </p:txBody>
        </p:sp>
        <p:sp>
          <p:nvSpPr>
            <p:cNvPr id="31" name="TextBox 30"/>
            <p:cNvSpPr txBox="1"/>
            <p:nvPr/>
          </p:nvSpPr>
          <p:spPr>
            <a:xfrm>
              <a:off x="1143000" y="2819400"/>
              <a:ext cx="3124200" cy="369332"/>
            </a:xfrm>
            <a:prstGeom prst="rect">
              <a:avLst/>
            </a:prstGeom>
            <a:noFill/>
          </p:spPr>
          <p:txBody>
            <a:bodyPr wrap="square" rtlCol="0">
              <a:spAutoFit/>
            </a:bodyPr>
            <a:lstStyle/>
            <a:p>
              <a:r>
                <a:rPr lang="en-US" dirty="0" smtClean="0">
                  <a:solidFill>
                    <a:srgbClr val="0070C0"/>
                  </a:solidFill>
                </a:rPr>
                <a:t>Purchase Invoice Amount</a:t>
              </a:r>
              <a:endParaRPr lang="en-US" dirty="0">
                <a:solidFill>
                  <a:srgbClr val="0070C0"/>
                </a:solidFill>
              </a:endParaRPr>
            </a:p>
          </p:txBody>
        </p:sp>
      </p:grpSp>
      <p:grpSp>
        <p:nvGrpSpPr>
          <p:cNvPr id="32" name="Group 31"/>
          <p:cNvGrpSpPr/>
          <p:nvPr/>
        </p:nvGrpSpPr>
        <p:grpSpPr>
          <a:xfrm>
            <a:off x="348615" y="4876800"/>
            <a:ext cx="2470785" cy="1106269"/>
            <a:chOff x="729615" y="2054662"/>
            <a:chExt cx="2470785" cy="1106269"/>
          </a:xfrm>
        </p:grpSpPr>
        <p:cxnSp>
          <p:nvCxnSpPr>
            <p:cNvPr id="33" name="Straight Arrow Connector 32"/>
            <p:cNvCxnSpPr/>
            <p:nvPr/>
          </p:nvCxnSpPr>
          <p:spPr>
            <a:xfrm flipV="1">
              <a:off x="914400" y="2054662"/>
              <a:ext cx="1066800" cy="614244"/>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Rectangle 7"/>
            <p:cNvSpPr>
              <a:spLocks noChangeArrowheads="1"/>
            </p:cNvSpPr>
            <p:nvPr/>
          </p:nvSpPr>
          <p:spPr bwMode="auto">
            <a:xfrm>
              <a:off x="729615" y="2514600"/>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2</a:t>
              </a:r>
            </a:p>
          </p:txBody>
        </p:sp>
        <p:sp>
          <p:nvSpPr>
            <p:cNvPr id="35" name="TextBox 34"/>
            <p:cNvSpPr txBox="1"/>
            <p:nvPr/>
          </p:nvSpPr>
          <p:spPr>
            <a:xfrm>
              <a:off x="1066800" y="2514600"/>
              <a:ext cx="2133600" cy="646331"/>
            </a:xfrm>
            <a:prstGeom prst="rect">
              <a:avLst/>
            </a:prstGeom>
            <a:noFill/>
          </p:spPr>
          <p:txBody>
            <a:bodyPr wrap="square" rtlCol="0">
              <a:spAutoFit/>
            </a:bodyPr>
            <a:lstStyle/>
            <a:p>
              <a:r>
                <a:rPr lang="en-US" dirty="0" smtClean="0">
                  <a:solidFill>
                    <a:srgbClr val="0070C0"/>
                  </a:solidFill>
                </a:rPr>
                <a:t>Vendor </a:t>
              </a:r>
              <a:br>
                <a:rPr lang="en-US" dirty="0" smtClean="0">
                  <a:solidFill>
                    <a:srgbClr val="0070C0"/>
                  </a:solidFill>
                </a:rPr>
              </a:br>
              <a:r>
                <a:rPr lang="en-US" dirty="0" smtClean="0">
                  <a:solidFill>
                    <a:srgbClr val="0070C0"/>
                  </a:solidFill>
                </a:rPr>
                <a:t>Name</a:t>
              </a:r>
              <a:endParaRPr lang="en-US" dirty="0">
                <a:solidFill>
                  <a:srgbClr val="0070C0"/>
                </a:solidFill>
              </a:endParaRPr>
            </a:p>
          </p:txBody>
        </p:sp>
      </p:grpSp>
      <p:grpSp>
        <p:nvGrpSpPr>
          <p:cNvPr id="36" name="Group 35"/>
          <p:cNvGrpSpPr/>
          <p:nvPr/>
        </p:nvGrpSpPr>
        <p:grpSpPr>
          <a:xfrm>
            <a:off x="5758664" y="1324094"/>
            <a:ext cx="2928136" cy="718066"/>
            <a:chOff x="5755849" y="1676400"/>
            <a:chExt cx="2928136" cy="718066"/>
          </a:xfrm>
        </p:grpSpPr>
        <p:grpSp>
          <p:nvGrpSpPr>
            <p:cNvPr id="37" name="Group 53"/>
            <p:cNvGrpSpPr/>
            <p:nvPr/>
          </p:nvGrpSpPr>
          <p:grpSpPr>
            <a:xfrm>
              <a:off x="5755849" y="1676400"/>
              <a:ext cx="2928136" cy="718066"/>
              <a:chOff x="5755849" y="1676400"/>
              <a:chExt cx="2928136" cy="718066"/>
            </a:xfrm>
          </p:grpSpPr>
          <p:sp>
            <p:nvSpPr>
              <p:cNvPr id="39" name="Rectangle 38"/>
              <p:cNvSpPr/>
              <p:nvPr/>
            </p:nvSpPr>
            <p:spPr>
              <a:xfrm>
                <a:off x="5812716" y="1676400"/>
                <a:ext cx="2871269" cy="338554"/>
              </a:xfrm>
              <a:prstGeom prst="rect">
                <a:avLst/>
              </a:prstGeom>
            </p:spPr>
            <p:txBody>
              <a:bodyPr wrap="square">
                <a:spAutoFit/>
              </a:bodyPr>
              <a:lstStyle/>
              <a:p>
                <a:pPr algn="ctr"/>
                <a:r>
                  <a:rPr lang="en-US" sz="1600" dirty="0" smtClean="0"/>
                  <a:t>Accounts Payable</a:t>
                </a:r>
              </a:p>
            </p:txBody>
          </p:sp>
          <p:cxnSp>
            <p:nvCxnSpPr>
              <p:cNvPr id="40" name="Straight Connector 39"/>
              <p:cNvCxnSpPr/>
              <p:nvPr/>
            </p:nvCxnSpPr>
            <p:spPr>
              <a:xfrm flipH="1">
                <a:off x="5755849" y="2028706"/>
                <a:ext cx="24688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127449" y="2028706"/>
                <a:ext cx="0" cy="3657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8" name="Rectangle 37"/>
            <p:cNvSpPr/>
            <p:nvPr/>
          </p:nvSpPr>
          <p:spPr>
            <a:xfrm>
              <a:off x="5862989" y="2025134"/>
              <a:ext cx="1264460" cy="338554"/>
            </a:xfrm>
            <a:prstGeom prst="rect">
              <a:avLst/>
            </a:prstGeom>
          </p:spPr>
          <p:txBody>
            <a:bodyPr wrap="square">
              <a:spAutoFit/>
            </a:bodyPr>
            <a:lstStyle/>
            <a:p>
              <a:pPr algn="r"/>
              <a:r>
                <a:rPr lang="en-US" sz="1600" dirty="0" smtClean="0"/>
                <a:t>640.00</a:t>
              </a:r>
            </a:p>
          </p:txBody>
        </p:sp>
      </p:grpSp>
      <p:grpSp>
        <p:nvGrpSpPr>
          <p:cNvPr id="42" name="Group 41"/>
          <p:cNvGrpSpPr/>
          <p:nvPr/>
        </p:nvGrpSpPr>
        <p:grpSpPr>
          <a:xfrm>
            <a:off x="5755849" y="2057400"/>
            <a:ext cx="2871269" cy="718066"/>
            <a:chOff x="5753034" y="2667000"/>
            <a:chExt cx="2871269" cy="718066"/>
          </a:xfrm>
        </p:grpSpPr>
        <p:grpSp>
          <p:nvGrpSpPr>
            <p:cNvPr id="43" name="Group 55"/>
            <p:cNvGrpSpPr/>
            <p:nvPr/>
          </p:nvGrpSpPr>
          <p:grpSpPr>
            <a:xfrm>
              <a:off x="5753034" y="2667000"/>
              <a:ext cx="2871269" cy="718066"/>
              <a:chOff x="5753034" y="2667000"/>
              <a:chExt cx="2871269" cy="718066"/>
            </a:xfrm>
          </p:grpSpPr>
          <p:sp>
            <p:nvSpPr>
              <p:cNvPr id="45" name="Rectangle 44"/>
              <p:cNvSpPr/>
              <p:nvPr/>
            </p:nvSpPr>
            <p:spPr>
              <a:xfrm>
                <a:off x="5753034" y="2667000"/>
                <a:ext cx="2871269" cy="338554"/>
              </a:xfrm>
              <a:prstGeom prst="rect">
                <a:avLst/>
              </a:prstGeom>
            </p:spPr>
            <p:txBody>
              <a:bodyPr wrap="square">
                <a:spAutoFit/>
              </a:bodyPr>
              <a:lstStyle/>
              <a:p>
                <a:pPr algn="ctr"/>
                <a:r>
                  <a:rPr lang="en-US" sz="1600" dirty="0" smtClean="0"/>
                  <a:t>Purchases Discount</a:t>
                </a:r>
              </a:p>
            </p:txBody>
          </p:sp>
          <p:cxnSp>
            <p:nvCxnSpPr>
              <p:cNvPr id="46" name="Straight Connector 45"/>
              <p:cNvCxnSpPr/>
              <p:nvPr/>
            </p:nvCxnSpPr>
            <p:spPr>
              <a:xfrm flipH="1">
                <a:off x="5755849" y="3019306"/>
                <a:ext cx="274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127449" y="3019306"/>
                <a:ext cx="0" cy="3657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4" name="Rectangle 43"/>
            <p:cNvSpPr/>
            <p:nvPr/>
          </p:nvSpPr>
          <p:spPr>
            <a:xfrm>
              <a:off x="7356049" y="3019306"/>
              <a:ext cx="1264460" cy="338554"/>
            </a:xfrm>
            <a:prstGeom prst="rect">
              <a:avLst/>
            </a:prstGeom>
          </p:spPr>
          <p:txBody>
            <a:bodyPr wrap="square">
              <a:spAutoFit/>
            </a:bodyPr>
            <a:lstStyle/>
            <a:p>
              <a:pPr algn="r"/>
              <a:r>
                <a:rPr lang="en-US" sz="1600" dirty="0" smtClean="0"/>
                <a:t>12.80</a:t>
              </a:r>
            </a:p>
          </p:txBody>
        </p:sp>
      </p:grpSp>
      <p:sp>
        <p:nvSpPr>
          <p:cNvPr id="48" name="Down Arrow 47"/>
          <p:cNvSpPr/>
          <p:nvPr/>
        </p:nvSpPr>
        <p:spPr>
          <a:xfrm flipV="1">
            <a:off x="7165615" y="2438400"/>
            <a:ext cx="274320" cy="182880"/>
          </a:xfrm>
          <a:prstGeom prst="down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49" name="Up Arrow 48"/>
          <p:cNvSpPr/>
          <p:nvPr/>
        </p:nvSpPr>
        <p:spPr>
          <a:xfrm flipV="1">
            <a:off x="5809255" y="1705094"/>
            <a:ext cx="274320" cy="182880"/>
          </a:xfrm>
          <a:prstGeom prst="up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grpSp>
        <p:nvGrpSpPr>
          <p:cNvPr id="75" name="Group 74"/>
          <p:cNvGrpSpPr/>
          <p:nvPr/>
        </p:nvGrpSpPr>
        <p:grpSpPr>
          <a:xfrm>
            <a:off x="6019800" y="4876800"/>
            <a:ext cx="2895600" cy="1563469"/>
            <a:chOff x="76200" y="1902262"/>
            <a:chExt cx="2895600" cy="1563469"/>
          </a:xfrm>
        </p:grpSpPr>
        <p:cxnSp>
          <p:nvCxnSpPr>
            <p:cNvPr id="76" name="Straight Arrow Connector 75"/>
            <p:cNvCxnSpPr/>
            <p:nvPr/>
          </p:nvCxnSpPr>
          <p:spPr>
            <a:xfrm flipH="1" flipV="1">
              <a:off x="2133600" y="1902262"/>
              <a:ext cx="609600" cy="10668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7" name="Rectangle 7"/>
            <p:cNvSpPr>
              <a:spLocks noChangeArrowheads="1"/>
            </p:cNvSpPr>
            <p:nvPr/>
          </p:nvSpPr>
          <p:spPr bwMode="auto">
            <a:xfrm>
              <a:off x="2606040" y="2821186"/>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6</a:t>
              </a:r>
            </a:p>
          </p:txBody>
        </p:sp>
        <p:sp>
          <p:nvSpPr>
            <p:cNvPr id="78" name="TextBox 77"/>
            <p:cNvSpPr txBox="1"/>
            <p:nvPr/>
          </p:nvSpPr>
          <p:spPr>
            <a:xfrm>
              <a:off x="76200" y="2819400"/>
              <a:ext cx="2590800" cy="646331"/>
            </a:xfrm>
            <a:prstGeom prst="rect">
              <a:avLst/>
            </a:prstGeom>
            <a:noFill/>
          </p:spPr>
          <p:txBody>
            <a:bodyPr wrap="square" rtlCol="0">
              <a:spAutoFit/>
            </a:bodyPr>
            <a:lstStyle/>
            <a:p>
              <a:r>
                <a:rPr lang="en-US" dirty="0" smtClean="0">
                  <a:solidFill>
                    <a:srgbClr val="0070C0"/>
                  </a:solidFill>
                </a:rPr>
                <a:t>Purchase Invoice Amount </a:t>
              </a:r>
              <a:br>
                <a:rPr lang="en-US" dirty="0" smtClean="0">
                  <a:solidFill>
                    <a:srgbClr val="0070C0"/>
                  </a:solidFill>
                </a:rPr>
              </a:br>
              <a:r>
                <a:rPr lang="en-US" dirty="0" smtClean="0">
                  <a:solidFill>
                    <a:srgbClr val="0070C0"/>
                  </a:solidFill>
                </a:rPr>
                <a:t>Less the Cash Discount</a:t>
              </a:r>
              <a:endParaRPr lang="en-US" dirty="0">
                <a:solidFill>
                  <a:srgbClr val="0070C0"/>
                </a:solidFill>
              </a:endParaRPr>
            </a:p>
          </p:txBody>
        </p:sp>
      </p:grpSp>
      <p:grpSp>
        <p:nvGrpSpPr>
          <p:cNvPr id="90" name="Group 89"/>
          <p:cNvGrpSpPr/>
          <p:nvPr/>
        </p:nvGrpSpPr>
        <p:grpSpPr>
          <a:xfrm>
            <a:off x="5758664" y="2819400"/>
            <a:ext cx="2871269" cy="718066"/>
            <a:chOff x="5753034" y="2667000"/>
            <a:chExt cx="2871269" cy="718066"/>
          </a:xfrm>
        </p:grpSpPr>
        <p:grpSp>
          <p:nvGrpSpPr>
            <p:cNvPr id="91" name="Group 55"/>
            <p:cNvGrpSpPr/>
            <p:nvPr/>
          </p:nvGrpSpPr>
          <p:grpSpPr>
            <a:xfrm>
              <a:off x="5753034" y="2667000"/>
              <a:ext cx="2871269" cy="718066"/>
              <a:chOff x="5753034" y="2667000"/>
              <a:chExt cx="2871269" cy="718066"/>
            </a:xfrm>
          </p:grpSpPr>
          <p:sp>
            <p:nvSpPr>
              <p:cNvPr id="93" name="Rectangle 92"/>
              <p:cNvSpPr/>
              <p:nvPr/>
            </p:nvSpPr>
            <p:spPr>
              <a:xfrm>
                <a:off x="5753034" y="2667000"/>
                <a:ext cx="2871269" cy="338554"/>
              </a:xfrm>
              <a:prstGeom prst="rect">
                <a:avLst/>
              </a:prstGeom>
            </p:spPr>
            <p:txBody>
              <a:bodyPr wrap="square">
                <a:spAutoFit/>
              </a:bodyPr>
              <a:lstStyle/>
              <a:p>
                <a:pPr algn="ctr"/>
                <a:r>
                  <a:rPr lang="en-US" sz="1600" dirty="0" smtClean="0"/>
                  <a:t>Cash</a:t>
                </a:r>
              </a:p>
            </p:txBody>
          </p:sp>
          <p:cxnSp>
            <p:nvCxnSpPr>
              <p:cNvPr id="94" name="Straight Connector 93"/>
              <p:cNvCxnSpPr/>
              <p:nvPr/>
            </p:nvCxnSpPr>
            <p:spPr>
              <a:xfrm flipH="1">
                <a:off x="5755849" y="3019306"/>
                <a:ext cx="2743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7127449" y="3019306"/>
                <a:ext cx="0" cy="3657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2" name="Rectangle 91"/>
            <p:cNvSpPr/>
            <p:nvPr/>
          </p:nvSpPr>
          <p:spPr>
            <a:xfrm>
              <a:off x="7356049" y="3019306"/>
              <a:ext cx="1264460" cy="338554"/>
            </a:xfrm>
            <a:prstGeom prst="rect">
              <a:avLst/>
            </a:prstGeom>
          </p:spPr>
          <p:txBody>
            <a:bodyPr wrap="square">
              <a:spAutoFit/>
            </a:bodyPr>
            <a:lstStyle/>
            <a:p>
              <a:pPr algn="r"/>
              <a:r>
                <a:rPr lang="en-US" sz="1600" dirty="0" smtClean="0"/>
                <a:t>627.20</a:t>
              </a:r>
            </a:p>
          </p:txBody>
        </p:sp>
      </p:grpSp>
      <p:sp>
        <p:nvSpPr>
          <p:cNvPr id="96" name="Down Arrow 95"/>
          <p:cNvSpPr/>
          <p:nvPr/>
        </p:nvSpPr>
        <p:spPr>
          <a:xfrm>
            <a:off x="7168430" y="3200400"/>
            <a:ext cx="274320" cy="182880"/>
          </a:xfrm>
          <a:prstGeom prst="down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up)">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wipe(up)">
                                      <p:cBhvr>
                                        <p:cTn id="17" dur="10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1000"/>
                                        <p:tgtEl>
                                          <p:spTgt spid="4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90"/>
                                        </p:tgtEl>
                                        <p:attrNameLst>
                                          <p:attrName>style.visibility</p:attrName>
                                        </p:attrNameLst>
                                      </p:cBhvr>
                                      <p:to>
                                        <p:strVal val="visible"/>
                                      </p:to>
                                    </p:set>
                                    <p:animEffect transition="in" filter="wipe(up)">
                                      <p:cBhvr>
                                        <p:cTn id="32" dur="500"/>
                                        <p:tgtEl>
                                          <p:spTgt spid="9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96"/>
                                        </p:tgtEl>
                                        <p:attrNameLst>
                                          <p:attrName>style.visibility</p:attrName>
                                        </p:attrNameLst>
                                      </p:cBhvr>
                                      <p:to>
                                        <p:strVal val="visible"/>
                                      </p:to>
                                    </p:set>
                                    <p:animEffect transition="in" filter="wipe(up)">
                                      <p:cBhvr>
                                        <p:cTn id="37" dur="1000"/>
                                        <p:tgtEl>
                                          <p:spTgt spid="96"/>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nodeType="click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up)">
                                      <p:cBhvr>
                                        <p:cTn id="46" dur="500"/>
                                        <p:tgtEl>
                                          <p:spTgt spid="20"/>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nodeType="click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down)">
                                      <p:cBhvr>
                                        <p:cTn id="51" dur="500"/>
                                        <p:tgtEl>
                                          <p:spTgt spid="32"/>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down)">
                                      <p:cBhvr>
                                        <p:cTn id="56" dur="500"/>
                                        <p:tgtEl>
                                          <p:spTgt spid="16"/>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nodeType="click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wipe(up)">
                                      <p:cBhvr>
                                        <p:cTn id="61" dur="500"/>
                                        <p:tgtEl>
                                          <p:spTgt spid="28"/>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nodeType="click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wipe(down)">
                                      <p:cBhvr>
                                        <p:cTn id="66" dur="500"/>
                                        <p:tgtEl>
                                          <p:spTgt spid="24"/>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nodeType="clickEffect">
                                  <p:stCondLst>
                                    <p:cond delay="0"/>
                                  </p:stCondLst>
                                  <p:childTnLst>
                                    <p:set>
                                      <p:cBhvr>
                                        <p:cTn id="70" dur="1" fill="hold">
                                          <p:stCondLst>
                                            <p:cond delay="0"/>
                                          </p:stCondLst>
                                        </p:cTn>
                                        <p:tgtEl>
                                          <p:spTgt spid="75"/>
                                        </p:tgtEl>
                                        <p:attrNameLst>
                                          <p:attrName>style.visibility</p:attrName>
                                        </p:attrNameLst>
                                      </p:cBhvr>
                                      <p:to>
                                        <p:strVal val="visible"/>
                                      </p:to>
                                    </p:set>
                                    <p:animEffect transition="in" filter="wipe(down)">
                                      <p:cBhvr>
                                        <p:cTn id="7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8" grpId="0" animBg="1"/>
      <p:bldP spid="49" grpId="0" animBg="1"/>
      <p:bldP spid="96" grpId="0" animBg="1"/>
    </p:bld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4099</TotalTime>
  <Words>688</Words>
  <Application>Microsoft Office PowerPoint</Application>
  <PresentationFormat>On-screen Show (4:3)</PresentationFormat>
  <Paragraphs>175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Custom Design</vt:lpstr>
      <vt:lpstr>Slide 1</vt:lpstr>
      <vt:lpstr>Cash Payments Journal</vt:lpstr>
      <vt:lpstr>Trade Discount</vt:lpstr>
      <vt:lpstr>Cash Discount</vt:lpstr>
      <vt:lpstr>Cash Payment of an Expense</vt:lpstr>
      <vt:lpstr>Buying Supplies for Cash</vt:lpstr>
      <vt:lpstr>Cash Payments for Purchases</vt:lpstr>
      <vt:lpstr>Cash Payments on Account with Purchases Discounts</vt:lpstr>
      <vt:lpstr>Cash Payments on Account with Purchases Discounts</vt:lpstr>
      <vt:lpstr>Cash Payments on Account without Purchases Discounts</vt:lpstr>
      <vt:lpstr>Replenishing a Petty Cash Fund</vt:lpstr>
      <vt:lpstr>Lesson 9-4 Audit Your Understanding</vt:lpstr>
      <vt:lpstr>Lesson 9-4 Audit Your Understanding</vt:lpstr>
      <vt:lpstr>Lesson 9-4 Audit Your Understanding</vt:lpstr>
      <vt:lpstr>Lesson 9-4 Audit Your Understanding</vt:lpstr>
      <vt:lpstr>Lesson 9-4 Audit Your Understanding</vt:lpstr>
      <vt:lpstr>Lesson 9-4 Audit Your Understanding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McLaughlin</dc:creator>
  <cp:lastModifiedBy>McLaughlin</cp:lastModifiedBy>
  <cp:revision>267</cp:revision>
  <dcterms:created xsi:type="dcterms:W3CDTF">2012-07-02T15:51:50Z</dcterms:created>
  <dcterms:modified xsi:type="dcterms:W3CDTF">2012-12-21T22:05:47Z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-748959103</vt:i4>
  </property>
  <property fmtid="{D5CDD505-2E9C-101B-9397-08002B2CF9AE}" pid="3" name="_NewReviewCycle">
    <vt:lpwstr/>
  </property>
  <property fmtid="{D5CDD505-2E9C-101B-9397-08002B2CF9AE}" pid="4" name="_EmailSubject">
    <vt:lpwstr>C21 PPT Sample Comments</vt:lpwstr>
  </property>
  <property fmtid="{D5CDD505-2E9C-101B-9397-08002B2CF9AE}" pid="5" name="_AuthorEmail">
    <vt:lpwstr>Diane.Bowdler@cengage.com</vt:lpwstr>
  </property>
  <property fmtid="{D5CDD505-2E9C-101B-9397-08002B2CF9AE}" pid="6" name="_AuthorEmailDisplayName">
    <vt:lpwstr>Bowdler, Diane</vt:lpwstr>
  </property>
</Properties>
</file>